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546" r:id="rId2"/>
    <p:sldId id="547" r:id="rId3"/>
    <p:sldId id="557" r:id="rId4"/>
    <p:sldId id="551" r:id="rId5"/>
    <p:sldId id="545" r:id="rId6"/>
    <p:sldId id="558" r:id="rId7"/>
    <p:sldId id="517" r:id="rId8"/>
    <p:sldId id="535" r:id="rId9"/>
    <p:sldId id="510" r:id="rId10"/>
    <p:sldId id="511" r:id="rId11"/>
    <p:sldId id="512" r:id="rId12"/>
    <p:sldId id="514" r:id="rId13"/>
    <p:sldId id="515" r:id="rId14"/>
    <p:sldId id="516" r:id="rId15"/>
    <p:sldId id="518" r:id="rId16"/>
    <p:sldId id="541" r:id="rId17"/>
    <p:sldId id="542" r:id="rId18"/>
    <p:sldId id="543" r:id="rId19"/>
    <p:sldId id="538" r:id="rId20"/>
    <p:sldId id="521" r:id="rId21"/>
    <p:sldId id="522" r:id="rId22"/>
    <p:sldId id="520" r:id="rId23"/>
    <p:sldId id="524" r:id="rId24"/>
    <p:sldId id="523" r:id="rId25"/>
    <p:sldId id="525" r:id="rId26"/>
    <p:sldId id="529" r:id="rId27"/>
    <p:sldId id="552" r:id="rId28"/>
    <p:sldId id="531" r:id="rId29"/>
    <p:sldId id="550" r:id="rId30"/>
    <p:sldId id="530" r:id="rId31"/>
    <p:sldId id="540" r:id="rId32"/>
    <p:sldId id="555" r:id="rId33"/>
    <p:sldId id="553" r:id="rId34"/>
    <p:sldId id="556" r:id="rId35"/>
    <p:sldId id="532" r:id="rId36"/>
    <p:sldId id="544" r:id="rId37"/>
  </p:sldIdLst>
  <p:sldSz cx="10693400" cy="7561263"/>
  <p:notesSz cx="6735763" cy="9866313"/>
  <p:embeddedFontLst>
    <p:embeddedFont>
      <p:font typeface="Malgun Gothic" panose="020B0503020000020004" pitchFamily="50" charset="-127"/>
      <p:regular r:id="rId39"/>
      <p:bold r:id="rId40"/>
    </p:embeddedFont>
    <p:embeddedFont>
      <p:font typeface="KoPub돋움체 Medium" panose="02020603020101020101" pitchFamily="18" charset="-127"/>
      <p:regular r:id="rId41"/>
    </p:embeddedFont>
    <p:embeddedFont>
      <p:font typeface="나눔고딕" panose="020D0604000000000000" pitchFamily="50" charset="-127"/>
      <p:regular r:id="rId42"/>
      <p:bold r:id="rId43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2100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1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23.png"/><Relationship Id="rId5" Type="http://schemas.openxmlformats.org/officeDocument/2006/relationships/image" Target="../media/image28.png"/><Relationship Id="rId1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사용자화면정의서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2016-11-14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04913"/>
            <a:ext cx="6619124" cy="37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6512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49685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지도확대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서울시청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주변 버스정거장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 터치</a:t>
                      </a:r>
                      <a:r>
                        <a:rPr lang="ko-KR" altLang="en-US" sz="900" baseline="0" dirty="0" smtClean="0"/>
                        <a:t> 해당 버스 정보 팝업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노선 검색 후 해당 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올빼미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/>
                        <a:t>올빼미 버스 번호 선택 시 해당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노선검색 하면 지도에 해당 버스 노선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버스정거장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버스위치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올빼미버스 이용현황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사각형 설명선 113"/>
          <p:cNvSpPr/>
          <p:nvPr/>
        </p:nvSpPr>
        <p:spPr>
          <a:xfrm>
            <a:off x="3923309" y="2411490"/>
            <a:ext cx="1868940" cy="1434878"/>
          </a:xfrm>
          <a:prstGeom prst="wedgeRectCallout">
            <a:avLst>
              <a:gd name="adj1" fmla="val -31185"/>
              <a:gd name="adj2" fmla="val 7374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39597" y="2481106"/>
            <a:ext cx="303803" cy="12311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지선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303489" y="240499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3911737" y="2666603"/>
            <a:ext cx="1880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42708"/>
              </p:ext>
            </p:extLst>
          </p:nvPr>
        </p:nvGraphicFramePr>
        <p:xfrm>
          <a:off x="4039597" y="2762994"/>
          <a:ext cx="1667143" cy="9861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5015"/>
                <a:gridCol w="1152128"/>
              </a:tblGrid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기종점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거여동</a:t>
                      </a:r>
                      <a:r>
                        <a:rPr lang="en-US" altLang="ko-KR" sz="700" dirty="0" smtClean="0"/>
                        <a:t>-</a:t>
                      </a:r>
                      <a:r>
                        <a:rPr lang="ko-KR" altLang="en-US" sz="700" dirty="0" smtClean="0"/>
                        <a:t>어린이대공원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운수회사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한서교통</a:t>
                      </a:r>
                      <a:r>
                        <a:rPr lang="en-US" altLang="ko-KR" sz="700" dirty="0" smtClean="0"/>
                        <a:t>,02-123-4567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운행시간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04:30~23:15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배차간격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평일 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토요일 </a:t>
                      </a:r>
                      <a:r>
                        <a:rPr lang="en-US" altLang="ko-KR" sz="700" dirty="0" smtClean="0"/>
                        <a:t>8-13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휴일 </a:t>
                      </a:r>
                      <a:r>
                        <a:rPr lang="en-US" altLang="ko-KR" sz="700" dirty="0" smtClean="0"/>
                        <a:t>9-14</a:t>
                      </a:r>
                      <a:r>
                        <a:rPr lang="ko-KR" altLang="en-US" sz="700" dirty="0" smtClean="0"/>
                        <a:t>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타원 124"/>
          <p:cNvSpPr/>
          <p:nvPr/>
        </p:nvSpPr>
        <p:spPr>
          <a:xfrm>
            <a:off x="3856197" y="233168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68732" y="2032149"/>
            <a:ext cx="3426192" cy="3186065"/>
            <a:chOff x="6968732" y="1781034"/>
            <a:chExt cx="3426192" cy="3676791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승하차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인원정보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올빼미 버스 이용현황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32972" y="2175092"/>
              <a:ext cx="3361951" cy="14532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 smtClean="0"/>
                <a:t>100            </a:t>
              </a:r>
              <a:r>
                <a:rPr lang="ko-KR" altLang="en-US" sz="700" dirty="0" err="1" smtClean="0"/>
                <a:t>회기역</a:t>
              </a:r>
              <a:r>
                <a:rPr lang="en-US" altLang="ko-KR" sz="700" dirty="0" smtClean="0"/>
                <a:t>~</a:t>
              </a:r>
              <a:r>
                <a:rPr lang="ko-KR" altLang="en-US" sz="700" dirty="0" smtClean="0"/>
                <a:t>경희대      </a:t>
              </a:r>
              <a:r>
                <a:rPr lang="ko-KR" altLang="en-US" sz="700" dirty="0" err="1" smtClean="0"/>
                <a:t>회기역</a:t>
              </a:r>
              <a:r>
                <a:rPr lang="ko-KR" altLang="en-US" sz="700" dirty="0" smtClean="0"/>
                <a:t>        </a:t>
              </a:r>
              <a:r>
                <a:rPr lang="en-US" altLang="ko-KR" sz="700" dirty="0" smtClean="0"/>
                <a:t>   7,568</a:t>
              </a:r>
              <a:r>
                <a:rPr lang="ko-KR" altLang="en-US" sz="700" dirty="0" smtClean="0"/>
                <a:t>명               </a:t>
              </a:r>
              <a:r>
                <a:rPr lang="en-US" altLang="ko-KR" sz="700" dirty="0" smtClean="0"/>
                <a:t>5,578</a:t>
              </a: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/>
                <a:t>5,578</a:t>
              </a:r>
              <a:endParaRPr lang="ko-KR" altLang="en-US" sz="700" dirty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/>
                <a:t>5,578</a:t>
              </a:r>
              <a:endParaRPr lang="ko-KR" altLang="en-US" sz="700" dirty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/>
                <a:t>5,578</a:t>
              </a:r>
              <a:endParaRPr lang="ko-KR" altLang="en-US" sz="700" dirty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/>
                <a:t>5,578</a:t>
              </a:r>
              <a:endParaRPr lang="ko-KR" altLang="en-US" sz="700" dirty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/>
                <a:t>5,578</a:t>
              </a:r>
              <a:endParaRPr lang="ko-KR" altLang="en-US" sz="700" dirty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/>
                <a:t>100            </a:t>
              </a:r>
              <a:r>
                <a:rPr lang="ko-KR" altLang="en-US" sz="700" dirty="0" err="1"/>
                <a:t>회기역</a:t>
              </a:r>
              <a:r>
                <a:rPr lang="en-US" altLang="ko-KR" sz="700" dirty="0"/>
                <a:t>~</a:t>
              </a:r>
              <a:r>
                <a:rPr lang="ko-KR" altLang="en-US" sz="700" dirty="0"/>
                <a:t>경희대      </a:t>
              </a:r>
              <a:r>
                <a:rPr lang="ko-KR" altLang="en-US" sz="700" dirty="0" err="1"/>
                <a:t>회기역</a:t>
              </a:r>
              <a:r>
                <a:rPr lang="ko-KR" altLang="en-US" sz="700" dirty="0"/>
                <a:t>        </a:t>
              </a:r>
              <a:r>
                <a:rPr lang="en-US" altLang="ko-KR" sz="700" dirty="0"/>
                <a:t>   7,568</a:t>
              </a:r>
              <a:r>
                <a:rPr lang="ko-KR" altLang="en-US" sz="700" dirty="0"/>
                <a:t>명               </a:t>
              </a:r>
              <a:r>
                <a:rPr lang="en-US" altLang="ko-KR" sz="700" dirty="0" smtClean="0"/>
                <a:t>5,578</a:t>
              </a:r>
              <a:endParaRPr lang="ko-KR" altLang="en-US" sz="700" dirty="0"/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065367" y="2014339"/>
              <a:ext cx="568985" cy="15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노선번호</a:t>
              </a:r>
            </a:p>
          </p:txBody>
        </p:sp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458" y="3949580"/>
              <a:ext cx="2713574" cy="1244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7174840" y="3949580"/>
              <a:ext cx="3074060" cy="125107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174840" y="3954120"/>
              <a:ext cx="3074060" cy="12395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174840" y="3954120"/>
              <a:ext cx="3074060" cy="12395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/>
            <p:cNvGrpSpPr/>
            <p:nvPr/>
          </p:nvGrpSpPr>
          <p:grpSpPr>
            <a:xfrm>
              <a:off x="7171283" y="5276849"/>
              <a:ext cx="3077617" cy="180976"/>
              <a:chOff x="7171283" y="5276849"/>
              <a:chExt cx="5185464" cy="180976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7171283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N13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모서리가 둥근 직사각형 158"/>
              <p:cNvSpPr/>
              <p:nvPr/>
            </p:nvSpPr>
            <p:spPr>
              <a:xfrm>
                <a:off x="7829666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N15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모서리가 둥근 직사각형 159"/>
              <p:cNvSpPr/>
              <p:nvPr/>
            </p:nvSpPr>
            <p:spPr>
              <a:xfrm>
                <a:off x="8500470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N16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1" name="모서리가 둥근 직사각형 160"/>
              <p:cNvSpPr/>
              <p:nvPr/>
            </p:nvSpPr>
            <p:spPr>
              <a:xfrm>
                <a:off x="9161173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N26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2" name="모서리가 둥근 직사각형 161"/>
              <p:cNvSpPr/>
              <p:nvPr/>
            </p:nvSpPr>
            <p:spPr>
              <a:xfrm>
                <a:off x="9828682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N30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3" name="모서리가 둥근 직사각형 162"/>
              <p:cNvSpPr/>
              <p:nvPr/>
            </p:nvSpPr>
            <p:spPr>
              <a:xfrm>
                <a:off x="10477348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N37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4" name="모서리가 둥근 직사각형 163"/>
              <p:cNvSpPr/>
              <p:nvPr/>
            </p:nvSpPr>
            <p:spPr>
              <a:xfrm>
                <a:off x="11105998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N61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5" name="모서리가 둥근 직사각형 164"/>
              <p:cNvSpPr/>
              <p:nvPr/>
            </p:nvSpPr>
            <p:spPr>
              <a:xfrm>
                <a:off x="11746105" y="5276849"/>
                <a:ext cx="610642" cy="180976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N62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69" name="타원 168"/>
            <p:cNvSpPr/>
            <p:nvPr/>
          </p:nvSpPr>
          <p:spPr>
            <a:xfrm>
              <a:off x="6981746" y="1790290"/>
              <a:ext cx="159603" cy="18088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6981746" y="3686635"/>
              <a:ext cx="159603" cy="18088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타원 181"/>
            <p:cNvSpPr/>
            <p:nvPr/>
          </p:nvSpPr>
          <p:spPr>
            <a:xfrm>
              <a:off x="7096046" y="5239210"/>
              <a:ext cx="159603" cy="18088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34352" y="2014339"/>
              <a:ext cx="891273" cy="15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노선명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328238" y="2014339"/>
              <a:ext cx="559705" cy="15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역명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889031" y="2014339"/>
              <a:ext cx="771451" cy="15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승차총승객수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623473" y="2014339"/>
              <a:ext cx="771451" cy="1500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</a:t>
              </a:r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차총승객수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446692" y="2632225"/>
              <a:ext cx="2537647" cy="49813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열린데이터광장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– </a:t>
              </a:r>
              <a:r>
                <a:rPr lang="ko-KR" altLang="en-US" sz="10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승하차인원정보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선정 필요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6968732" y="1986318"/>
              <a:ext cx="159603" cy="18088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7" name="직사각형 9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9" name="직사각형 12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3" name="그룹 13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타원 15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4" name="그룹 1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7" name="타원 1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2" name="타원 1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7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pSp>
        <p:nvGrpSpPr>
          <p:cNvPr id="6" name="그룹 5"/>
          <p:cNvGrpSpPr/>
          <p:nvPr/>
        </p:nvGrpSpPr>
        <p:grpSpPr>
          <a:xfrm>
            <a:off x="3515278" y="4713247"/>
            <a:ext cx="1973224" cy="430253"/>
            <a:chOff x="2145307" y="3756755"/>
            <a:chExt cx="1973224" cy="430253"/>
          </a:xfrm>
        </p:grpSpPr>
        <p:sp>
          <p:nvSpPr>
            <p:cNvPr id="109" name="직사각형 108"/>
            <p:cNvSpPr/>
            <p:nvPr/>
          </p:nvSpPr>
          <p:spPr>
            <a:xfrm>
              <a:off x="2145307" y="3828917"/>
              <a:ext cx="1953052" cy="3580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52478" y="3948003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3217</a:t>
              </a:r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551438" y="3948002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6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직사각형 190"/>
          <p:cNvSpPr/>
          <p:nvPr/>
        </p:nvSpPr>
        <p:spPr>
          <a:xfrm>
            <a:off x="447715" y="421267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1308109" y="414063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3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36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" b="9600"/>
          <a:stretch/>
        </p:blipFill>
        <p:spPr bwMode="auto">
          <a:xfrm>
            <a:off x="433506" y="2280078"/>
            <a:ext cx="6624517" cy="307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34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/>
                <a:gridCol w="475252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전체 지하철 노선 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이용현황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호선 선택하면 해당 지하철노선만 보임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열차위치표시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역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 </a:t>
                      </a:r>
                      <a:r>
                        <a:rPr lang="ko-KR" altLang="en-US" sz="900" dirty="0" smtClean="0"/>
                        <a:t>광화문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입력 시 팝업으로 도착정보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전체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역 터치 시 해당 역의 </a:t>
                      </a:r>
                      <a:r>
                        <a:rPr lang="ko-KR" altLang="en-US" sz="900" dirty="0" err="1" smtClean="0"/>
                        <a:t>승하차인원정보로</a:t>
                      </a:r>
                      <a:r>
                        <a:rPr lang="ko-KR" altLang="en-US" sz="900" dirty="0" smtClean="0"/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승하차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및 </a:t>
                      </a:r>
                      <a:r>
                        <a:rPr lang="ko-KR" altLang="en-US" sz="900" baseline="0" dirty="0" err="1" smtClean="0"/>
                        <a:t>환승</a:t>
                      </a:r>
                      <a:r>
                        <a:rPr lang="ko-KR" altLang="en-US" sz="900" baseline="0" dirty="0" smtClean="0"/>
                        <a:t> 등 이용현황에 따른 사고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범죄 등</a:t>
                      </a:r>
                      <a:r>
                        <a:rPr lang="en-US" altLang="ko-KR" sz="900" baseline="0" dirty="0" smtClean="0"/>
                        <a:t> (</a:t>
                      </a:r>
                      <a:r>
                        <a:rPr lang="ko-KR" altLang="en-US" sz="900" baseline="0" dirty="0" smtClean="0"/>
                        <a:t>데이터선정필요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1"/>
          <a:stretch/>
        </p:blipFill>
        <p:spPr bwMode="auto">
          <a:xfrm>
            <a:off x="454865" y="2044092"/>
            <a:ext cx="6552337" cy="31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79401" y="2522748"/>
            <a:ext cx="1718980" cy="2001627"/>
            <a:chOff x="4059768" y="2357430"/>
            <a:chExt cx="1880512" cy="1908887"/>
          </a:xfrm>
        </p:grpSpPr>
        <p:sp>
          <p:nvSpPr>
            <p:cNvPr id="68" name="사각형 설명선 67"/>
            <p:cNvSpPr/>
            <p:nvPr/>
          </p:nvSpPr>
          <p:spPr>
            <a:xfrm>
              <a:off x="4071340" y="2363927"/>
              <a:ext cx="1868940" cy="1902390"/>
            </a:xfrm>
            <a:prstGeom prst="wedgeRectCallout">
              <a:avLst>
                <a:gd name="adj1" fmla="val -67982"/>
                <a:gd name="adj2" fmla="val 1951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87628" y="2433543"/>
              <a:ext cx="303803" cy="134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5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호선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51520" y="2357430"/>
              <a:ext cx="728110" cy="26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광화문역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59768" y="2619040"/>
              <a:ext cx="1880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타원 71"/>
          <p:cNvSpPr/>
          <p:nvPr/>
        </p:nvSpPr>
        <p:spPr>
          <a:xfrm>
            <a:off x="4116291" y="26025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0" y="2847177"/>
            <a:ext cx="1554230" cy="155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이용현황 관련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77487" y="2044092"/>
            <a:ext cx="3409773" cy="2768465"/>
            <a:chOff x="6977487" y="1781034"/>
            <a:chExt cx="3409773" cy="3220762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승하차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인원정보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이용현황</a:t>
              </a: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7032973" y="2363927"/>
              <a:ext cx="2101576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smtClean="0"/>
                <a:t>을지로</a:t>
              </a:r>
              <a:endParaRPr lang="en-US" altLang="ko-KR" sz="800" dirty="0" smtClean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smtClean="0"/>
                <a:t>시청</a:t>
              </a:r>
              <a:endParaRPr lang="en-US" altLang="ko-KR" sz="800" dirty="0" smtClean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smtClean="0"/>
                <a:t>을지로</a:t>
              </a:r>
              <a:r>
                <a:rPr lang="en-US" altLang="ko-KR" sz="800" dirty="0" smtClean="0"/>
                <a:t>3</a:t>
              </a:r>
              <a:r>
                <a:rPr lang="ko-KR" altLang="en-US" sz="800" dirty="0" smtClean="0"/>
                <a:t>가</a:t>
              </a:r>
              <a:endParaRPr lang="en-US" altLang="ko-KR" sz="800" dirty="0" smtClean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smtClean="0"/>
                <a:t>을지로</a:t>
              </a:r>
              <a:r>
                <a:rPr lang="en-US" altLang="ko-KR" sz="800" dirty="0" smtClean="0"/>
                <a:t>5</a:t>
              </a:r>
              <a:r>
                <a:rPr lang="ko-KR" altLang="en-US" sz="800" dirty="0" smtClean="0"/>
                <a:t>가</a:t>
              </a:r>
              <a:endParaRPr lang="en-US" altLang="ko-KR" sz="800" dirty="0" smtClean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smtClean="0"/>
                <a:t>충정로</a:t>
              </a:r>
              <a:endParaRPr lang="en-US" altLang="ko-KR" sz="800" dirty="0" smtClean="0"/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 smtClean="0"/>
                <a:t>이대</a:t>
              </a:r>
              <a:endParaRPr lang="ko-KR" altLang="en-US" sz="800" dirty="0" smtClean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409893" y="2370003"/>
              <a:ext cx="396044" cy="1271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25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11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5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7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12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52</a:t>
              </a: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108165" y="2213844"/>
              <a:ext cx="2247561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역별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43963" y="2213844"/>
              <a:ext cx="488237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하차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935461" y="2360478"/>
              <a:ext cx="396044" cy="1465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22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1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3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12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43</a:t>
              </a:r>
            </a:p>
            <a:p>
              <a:pPr algn="ctr">
                <a:lnSpc>
                  <a:spcPts val="1300"/>
                </a:lnSpc>
              </a:pPr>
              <a:r>
                <a:rPr lang="en-US" altLang="ko-KR" sz="800" dirty="0" smtClean="0"/>
                <a:t>12</a:t>
              </a:r>
            </a:p>
            <a:p>
              <a:pPr algn="ctr">
                <a:lnSpc>
                  <a:spcPts val="1300"/>
                </a:lnSpc>
              </a:pPr>
              <a:endParaRPr lang="en-US" altLang="ko-KR" sz="800" dirty="0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355726" y="2213844"/>
              <a:ext cx="488237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052012" y="1990574"/>
              <a:ext cx="32223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호선 승차인원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9838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하차인원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5674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기준일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2016.9.30)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285496" y="4331267"/>
              <a:ext cx="2896573" cy="670529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이용현황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사고예방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성범죄 등</a:t>
              </a:r>
              <a:endPara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 통계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선정 필요</a:t>
              </a: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6977487" y="1827210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977487" y="3749952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7" name="타원 96"/>
          <p:cNvSpPr/>
          <p:nvPr/>
        </p:nvSpPr>
        <p:spPr>
          <a:xfrm>
            <a:off x="2571198" y="184717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2" name="직사각형 101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7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그룹 10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2" name="직사각형 11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8" name="그룹 11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0" name="그룹 13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8" name="그룹 12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2" name="직사각형 13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3" name="타원 13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58" name="직사각형 157"/>
          <p:cNvSpPr/>
          <p:nvPr/>
        </p:nvSpPr>
        <p:spPr>
          <a:xfrm>
            <a:off x="7446692" y="2769735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2859159" y="4251339"/>
            <a:ext cx="1973224" cy="849363"/>
            <a:chOff x="2145307" y="3756755"/>
            <a:chExt cx="1973224" cy="849363"/>
          </a:xfrm>
        </p:grpSpPr>
        <p:sp>
          <p:nvSpPr>
            <p:cNvPr id="177" name="직사각형 176"/>
            <p:cNvSpPr/>
            <p:nvPr/>
          </p:nvSpPr>
          <p:spPr>
            <a:xfrm>
              <a:off x="2145307" y="4220707"/>
              <a:ext cx="1953052" cy="38541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769104" y="4338242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568064" y="4338241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447715" y="4385270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294676" y="43235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1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549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기상현황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시간별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일평균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월평균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연평균 자료 선택 후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자료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지점명</a:t>
                      </a:r>
                      <a:r>
                        <a:rPr lang="ko-KR" altLang="en-US" sz="900" dirty="0" smtClean="0"/>
                        <a:t> 터치하면 해당지점 팝업으로 관측소정보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서울시 관측소 정보 상세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 기상현황 통계</a:t>
                      </a:r>
                      <a:r>
                        <a:rPr lang="ko-KR" altLang="en-US" sz="900" baseline="0" dirty="0" smtClean="0"/>
                        <a:t> 출력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54127" y="3041264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831872" y="315204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61708" y="283878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904391" y="3681778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61708" y="3467663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3544494" y="409246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84880" y="3972849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558781" y="388030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99341"/>
              </p:ext>
            </p:extLst>
          </p:nvPr>
        </p:nvGraphicFramePr>
        <p:xfrm>
          <a:off x="7141780" y="2236641"/>
          <a:ext cx="3173795" cy="1371600"/>
        </p:xfrm>
        <a:graphic>
          <a:graphicData uri="http://schemas.openxmlformats.org/drawingml/2006/table">
            <a:tbl>
              <a:tblPr/>
              <a:tblGrid>
                <a:gridCol w="846955"/>
                <a:gridCol w="1035167"/>
                <a:gridCol w="1291673"/>
              </a:tblGrid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지  점  명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 [</a:t>
                      </a:r>
                      <a:r>
                        <a:rPr lang="ko-KR" altLang="en-US" sz="800" dirty="0"/>
                        <a:t>서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강남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시        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2016-11-06 16:32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B"/>
                    </a:solidFill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향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87.9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/>
                        <a:t>deg</a:t>
                      </a:r>
                      <a:r>
                        <a:rPr lang="en-US" sz="800" dirty="0"/>
                        <a:t>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속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1.6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기      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15.8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dirty="0"/>
                        <a:t>℃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강  수  량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0.0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mm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smtClean="0"/>
                        <a:t>강 수 유 무</a:t>
                      </a:r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OFF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err="1"/>
                        <a:t>습</a:t>
                      </a:r>
                      <a:r>
                        <a:rPr lang="ko-KR" altLang="en-US" sz="900" dirty="0"/>
                        <a:t>        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54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%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사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MJ/㎡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조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hour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21" y="4273747"/>
            <a:ext cx="970527" cy="976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178" name="타원 177"/>
          <p:cNvSpPr/>
          <p:nvPr/>
        </p:nvSpPr>
        <p:spPr>
          <a:xfrm>
            <a:off x="4328049" y="3462828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647870" y="322833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460534" y="4499236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275894" y="260884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4396364" y="2705379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762842" y="18988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04481" y="2032148"/>
            <a:ext cx="3382779" cy="3202026"/>
            <a:chOff x="7004481" y="1781034"/>
            <a:chExt cx="3382779" cy="3686316"/>
          </a:xfrm>
        </p:grpSpPr>
        <p:grpSp>
          <p:nvGrpSpPr>
            <p:cNvPr id="13" name="그룹 12"/>
            <p:cNvGrpSpPr/>
            <p:nvPr/>
          </p:nvGrpSpPr>
          <p:grpSpPr>
            <a:xfrm>
              <a:off x="7184702" y="3976593"/>
              <a:ext cx="3121348" cy="1243107"/>
              <a:chOff x="7218908" y="4776713"/>
              <a:chExt cx="1424760" cy="599360"/>
            </a:xfrm>
          </p:grpSpPr>
          <p:grpSp>
            <p:nvGrpSpPr>
              <p:cNvPr id="92" name="그룹 91"/>
              <p:cNvGrpSpPr/>
              <p:nvPr/>
            </p:nvGrpSpPr>
            <p:grpSpPr>
              <a:xfrm>
                <a:off x="7218908" y="4776713"/>
                <a:ext cx="1424760" cy="599360"/>
                <a:chOff x="7218908" y="3954121"/>
                <a:chExt cx="893428" cy="690606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7218908" y="3954121"/>
                  <a:ext cx="893428" cy="6906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H="1"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직사각형 101"/>
              <p:cNvSpPr/>
              <p:nvPr/>
            </p:nvSpPr>
            <p:spPr>
              <a:xfrm>
                <a:off x="7659935" y="5004902"/>
                <a:ext cx="521616" cy="1429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ko-KR" altLang="en-US" sz="800" dirty="0" smtClean="0"/>
                  <a:t>시간대별</a:t>
                </a:r>
                <a:endParaRPr lang="en-US" altLang="ko-KR" sz="800" dirty="0" smtClean="0"/>
              </a:p>
              <a:p>
                <a:pPr algn="ctr">
                  <a:lnSpc>
                    <a:spcPts val="1000"/>
                  </a:lnSpc>
                </a:pPr>
                <a:r>
                  <a:rPr lang="ko-KR" altLang="en-US" sz="800" dirty="0" smtClean="0"/>
                  <a:t>기상현황 </a:t>
                </a:r>
                <a:endParaRPr lang="ko-KR" altLang="en-US" sz="800" dirty="0"/>
              </a:p>
            </p:txBody>
          </p:sp>
        </p:grpSp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                                                    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 14:20</a:t>
              </a: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통계현황</a:t>
              </a:r>
            </a:p>
          </p:txBody>
        </p:sp>
        <p:pic>
          <p:nvPicPr>
            <p:cNvPr id="11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15" y="1808881"/>
              <a:ext cx="227182" cy="12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5" name="타원 184"/>
            <p:cNvSpPr/>
            <p:nvPr/>
          </p:nvSpPr>
          <p:spPr>
            <a:xfrm>
              <a:off x="7004481" y="1808882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7025100" y="374701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84701" y="5257799"/>
              <a:ext cx="1111573" cy="20955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시간별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324848" y="5257799"/>
              <a:ext cx="694259" cy="20955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바람장미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9060333" y="5257799"/>
              <a:ext cx="694259" cy="20955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일변화도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9754592" y="5257799"/>
              <a:ext cx="548505" cy="20955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분포도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7104901" y="5282772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289602" y="5282772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72261" y="3102835"/>
            <a:ext cx="1742131" cy="1541439"/>
            <a:chOff x="3834532" y="3316490"/>
            <a:chExt cx="1742131" cy="1541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34532" y="3316490"/>
              <a:ext cx="1742131" cy="1198355"/>
              <a:chOff x="4030440" y="3101511"/>
              <a:chExt cx="2092929" cy="1164805"/>
            </a:xfrm>
          </p:grpSpPr>
          <p:sp>
            <p:nvSpPr>
              <p:cNvPr id="147" name="사각형 설명선 146"/>
              <p:cNvSpPr/>
              <p:nvPr/>
            </p:nvSpPr>
            <p:spPr>
              <a:xfrm>
                <a:off x="4071340" y="3109464"/>
                <a:ext cx="2052029" cy="1156852"/>
              </a:xfrm>
              <a:prstGeom prst="wedgeRectCallout">
                <a:avLst>
                  <a:gd name="adj1" fmla="val -36755"/>
                  <a:gd name="adj2" fmla="val 7142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030440" y="3101511"/>
                <a:ext cx="915133" cy="22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지점명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강남</a:t>
                </a: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059768" y="329303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타원 157"/>
            <p:cNvSpPr/>
            <p:nvPr/>
          </p:nvSpPr>
          <p:spPr>
            <a:xfrm>
              <a:off x="4008454" y="4717113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17875"/>
              </p:ext>
            </p:extLst>
          </p:nvPr>
        </p:nvGraphicFramePr>
        <p:xfrm>
          <a:off x="5187181" y="3369245"/>
          <a:ext cx="1541264" cy="798540"/>
        </p:xfrm>
        <a:graphic>
          <a:graphicData uri="http://schemas.openxmlformats.org/drawingml/2006/table">
            <a:tbl>
              <a:tblPr/>
              <a:tblGrid>
                <a:gridCol w="486916"/>
                <a:gridCol w="1054348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향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</a:t>
                      </a:r>
                      <a:r>
                        <a:rPr lang="en-US" sz="800" dirty="0" smtClean="0"/>
                        <a:t>87.9 </a:t>
                      </a:r>
                      <a:r>
                        <a:rPr lang="en-US" altLang="ko-KR" sz="800" dirty="0" err="1" smtClean="0"/>
                        <a:t>deg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속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1.6m/s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기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15.8</a:t>
                      </a:r>
                      <a:r>
                        <a:rPr lang="ko-KR" altLang="en-US" sz="800" dirty="0" smtClean="0"/>
                        <a:t>℃ 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강수량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0.0mm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</a:t>
                      </a:r>
                      <a:r>
                        <a:rPr lang="ko-KR" altLang="en-US" sz="800" dirty="0" err="1"/>
                        <a:t>습</a:t>
                      </a:r>
                      <a:r>
                        <a:rPr lang="ko-KR" altLang="en-US" sz="800" dirty="0"/>
                        <a:t>   </a:t>
                      </a:r>
                      <a:r>
                        <a:rPr lang="ko-KR" altLang="en-US" sz="800" dirty="0" smtClean="0"/>
                        <a:t>도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54%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4" name="타원 183"/>
          <p:cNvSpPr/>
          <p:nvPr/>
        </p:nvSpPr>
        <p:spPr>
          <a:xfrm>
            <a:off x="4997361" y="305872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그룹 12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6" name="직사각형 16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7" name="그룹 12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1" name="그룹 16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3" name="직사각형 16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타원 16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5" name="직사각형 16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6" name="그룹 13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타원 14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9" name="직선 연결선 16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38" y="2110023"/>
            <a:ext cx="1947319" cy="413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1706" y="176435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/>
          <p:cNvGrpSpPr/>
          <p:nvPr/>
        </p:nvGrpSpPr>
        <p:grpSpPr>
          <a:xfrm>
            <a:off x="533820" y="3681778"/>
            <a:ext cx="831321" cy="1052147"/>
            <a:chOff x="837265" y="1916355"/>
            <a:chExt cx="510895" cy="3007236"/>
          </a:xfrm>
          <a:effectLst/>
        </p:grpSpPr>
        <p:sp>
          <p:nvSpPr>
            <p:cNvPr id="130" name="직사각형 129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기상정보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6" y="478413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타원 190"/>
          <p:cNvSpPr/>
          <p:nvPr/>
        </p:nvSpPr>
        <p:spPr>
          <a:xfrm>
            <a:off x="472520" y="362630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타원 203"/>
          <p:cNvSpPr/>
          <p:nvPr/>
        </p:nvSpPr>
        <p:spPr>
          <a:xfrm>
            <a:off x="4837758" y="231680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" name="Picture 2" descr="C:\Users\kimsy\Desktop\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78528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직사각형 205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071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4778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초미세먼지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통합대기환경지수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번 선택에 따라 범례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</a:t>
                      </a:r>
                      <a:r>
                        <a:rPr lang="ko-KR" altLang="en-US" sz="900" dirty="0" err="1" smtClean="0"/>
                        <a:t>라이브캠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상세정보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대기오염정보 </a:t>
                      </a:r>
                      <a:r>
                        <a:rPr lang="ko-KR" altLang="en-US" sz="900" dirty="0" err="1" smtClean="0"/>
                        <a:t>오염물질별</a:t>
                      </a:r>
                      <a:r>
                        <a:rPr lang="ko-KR" altLang="en-US" sz="900" dirty="0" smtClean="0"/>
                        <a:t>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평균과 해당지역비교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서울의 </a:t>
                      </a:r>
                      <a:r>
                        <a:rPr lang="ko-KR" altLang="en-US" sz="900" dirty="0" err="1" smtClean="0"/>
                        <a:t>대기어옴</a:t>
                      </a:r>
                      <a:r>
                        <a:rPr lang="ko-KR" altLang="en-US" sz="900" dirty="0" smtClean="0"/>
                        <a:t> 예보경보 현황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64" name="그룹 163"/>
          <p:cNvGrpSpPr/>
          <p:nvPr/>
        </p:nvGrpSpPr>
        <p:grpSpPr>
          <a:xfrm>
            <a:off x="3498400" y="2573543"/>
            <a:ext cx="1797287" cy="1379332"/>
            <a:chOff x="4030440" y="3101511"/>
            <a:chExt cx="2159193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6" name="사각형 설명선 16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30440" y="3101511"/>
              <a:ext cx="2159193" cy="178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4059768" y="329303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6" name="표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16344"/>
              </p:ext>
            </p:extLst>
          </p:nvPr>
        </p:nvGraphicFramePr>
        <p:xfrm>
          <a:off x="3619379" y="2891780"/>
          <a:ext cx="1541264" cy="958248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초미세먼지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5 µg/m³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</a:rPr>
                        <a:t>12 µg/m³</a:t>
                      </a:r>
                      <a:endParaRPr lang="en-US" altLang="ko-KR" sz="800" dirty="0" smtClean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오존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0.028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이산화질소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0.018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일산화탄소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0.3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아황산가스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0.002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678037" y="2343150"/>
            <a:ext cx="1772033" cy="2505075"/>
            <a:chOff x="-2286148" y="1158928"/>
            <a:chExt cx="2664296" cy="3889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직사각형 79"/>
            <p:cNvSpPr/>
            <p:nvPr/>
          </p:nvSpPr>
          <p:spPr>
            <a:xfrm>
              <a:off x="-2286148" y="1158928"/>
              <a:ext cx="2664296" cy="38893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77913" y="2989800"/>
              <a:ext cx="16478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0125" y="1339086"/>
              <a:ext cx="2247574" cy="161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" name="타원 88"/>
          <p:cNvSpPr/>
          <p:nvPr/>
        </p:nvSpPr>
        <p:spPr>
          <a:xfrm>
            <a:off x="3654000" y="4083390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16" y="3946147"/>
            <a:ext cx="1494870" cy="8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타원 109"/>
          <p:cNvSpPr/>
          <p:nvPr/>
        </p:nvSpPr>
        <p:spPr>
          <a:xfrm>
            <a:off x="3883051" y="252852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통합환경대기지수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4" name="그룹 21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215" name="직사각형 21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21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9" name="그룹 21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22" name="그룹 22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223" name="직사각형 22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25" name="그룹 22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44" name="그룹 2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6" name="직사각형 2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7" name="타원 2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8" name="직사각형 2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6" name="그룹 22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9" name="그룹 23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1" name="직사각형 24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2" name="타원 2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3" name="직사각형 2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7" name="그룹 22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4" name="그룹 23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6" name="직사각형 23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7" name="타원 23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8" name="직사각형 2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5" name="직사각형 23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29" name="그룹 22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2" name="타원 2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3" name="직사각형 23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0" name="직사각형 22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252" name="직선 연결선 251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994738" y="2013377"/>
            <a:ext cx="3392522" cy="3291457"/>
            <a:chOff x="6994738" y="1781034"/>
            <a:chExt cx="3392522" cy="3765123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80718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대기오염정보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예보 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경보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8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15" y="2485232"/>
              <a:ext cx="227182" cy="12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7154341" y="3941321"/>
              <a:ext cx="3103722" cy="173479"/>
              <a:chOff x="7184702" y="5276850"/>
              <a:chExt cx="2683198" cy="190500"/>
            </a:xfrm>
            <a:solidFill>
              <a:schemeClr val="bg1">
                <a:lumMod val="85000"/>
              </a:schemeClr>
            </a:solidFill>
          </p:grpSpPr>
          <p:sp>
            <p:nvSpPr>
              <p:cNvPr id="14" name="직사각형 13"/>
              <p:cNvSpPr/>
              <p:nvPr/>
            </p:nvSpPr>
            <p:spPr>
              <a:xfrm>
                <a:off x="7184702" y="5276850"/>
                <a:ext cx="625798" cy="1905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미세먼지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7851452" y="5276850"/>
                <a:ext cx="625798" cy="1905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초미세먼지</a:t>
                </a:r>
                <a:endPara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537252" y="5276850"/>
                <a:ext cx="625798" cy="1905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황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9242102" y="5276850"/>
                <a:ext cx="625798" cy="190500"/>
              </a:xfrm>
              <a:prstGeom prst="rect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오존</a:t>
                </a:r>
                <a:endPara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/>
            <a:stretch/>
          </p:blipFill>
          <p:spPr bwMode="auto">
            <a:xfrm>
              <a:off x="7202326" y="2316927"/>
              <a:ext cx="3086100" cy="1305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84"/>
            <p:cNvSpPr txBox="1"/>
            <p:nvPr/>
          </p:nvSpPr>
          <p:spPr>
            <a:xfrm>
              <a:off x="7138652" y="2057708"/>
              <a:ext cx="3149774" cy="246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                                    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341" y="3346237"/>
              <a:ext cx="3232919" cy="233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8016113" y="2418248"/>
              <a:ext cx="1413334" cy="784277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오염물질별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서울시평균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비교 수치 그래프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76132" y="4176312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예보현황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770800" y="4176312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경보현황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8678801" y="4238484"/>
              <a:ext cx="0" cy="10193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176132" y="4392702"/>
              <a:ext cx="308193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153275" y="5114324"/>
              <a:ext cx="3114675" cy="401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: ○ [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 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 권역의 농도가 전일과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비슷하거나 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다소 낮을 것으로 예상됨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084816" y="4391756"/>
              <a:ext cx="15600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예보등급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보통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외출 등 실외활동에 지장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없음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발표시각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17:00]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722780" y="4391756"/>
              <a:ext cx="156004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예보등급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보통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외출 등 실외활동에 지장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없음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발표시각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 17:00]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6994738" y="185377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6994738" y="366359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54" name="직선 연결선 253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9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21" y="4273747"/>
            <a:ext cx="970527" cy="9767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78" name="타원 77"/>
          <p:cNvSpPr/>
          <p:nvPr/>
        </p:nvSpPr>
        <p:spPr>
          <a:xfrm>
            <a:off x="5819119" y="418989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0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38" y="2110023"/>
            <a:ext cx="1947319" cy="413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타원 78"/>
          <p:cNvSpPr/>
          <p:nvPr/>
        </p:nvSpPr>
        <p:spPr>
          <a:xfrm>
            <a:off x="5187097" y="209466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/>
          <p:cNvGrpSpPr/>
          <p:nvPr/>
        </p:nvGrpSpPr>
        <p:grpSpPr>
          <a:xfrm>
            <a:off x="532270" y="3715698"/>
            <a:ext cx="831321" cy="1052147"/>
            <a:chOff x="837265" y="1916355"/>
            <a:chExt cx="510895" cy="3007236"/>
          </a:xfrm>
          <a:effectLst/>
        </p:grpSpPr>
        <p:sp>
          <p:nvSpPr>
            <p:cNvPr id="125" name="직사각형 12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기상정보</a:t>
              </a: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6" y="481805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20923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C:\Users\kimsy\Desktop\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81703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22163" y="3914713"/>
            <a:ext cx="890089" cy="853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473538" y="386634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수질검사결과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67167" y="2501721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38652" y="3899235"/>
            <a:ext cx="3155031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중부        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54341" y="4084494"/>
            <a:ext cx="3128481" cy="998573"/>
            <a:chOff x="7154341" y="4147481"/>
            <a:chExt cx="3128481" cy="1150681"/>
          </a:xfrm>
        </p:grpSpPr>
        <p:sp>
          <p:nvSpPr>
            <p:cNvPr id="66" name="직사각형 65"/>
            <p:cNvSpPr/>
            <p:nvPr/>
          </p:nvSpPr>
          <p:spPr>
            <a:xfrm>
              <a:off x="7154341" y="4147481"/>
              <a:ext cx="3113609" cy="11506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7154341" y="4149446"/>
              <a:ext cx="3128481" cy="11487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7162801" y="4149446"/>
              <a:ext cx="3105149" cy="112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7958440" y="4643717"/>
              <a:ext cx="149271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중부지역 수질검사결과 시각화</a:t>
              </a:r>
            </a:p>
          </p:txBody>
        </p: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9958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해당지역 수질검사결과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수질〮수해정보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75511" y="2367288"/>
            <a:ext cx="1498825" cy="1802976"/>
            <a:chOff x="3475511" y="2367288"/>
            <a:chExt cx="1498825" cy="1802976"/>
          </a:xfrm>
        </p:grpSpPr>
        <p:sp>
          <p:nvSpPr>
            <p:cNvPr id="90" name="타원 89"/>
            <p:cNvSpPr/>
            <p:nvPr/>
          </p:nvSpPr>
          <p:spPr>
            <a:xfrm>
              <a:off x="3489463" y="4029448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3475511" y="2367288"/>
              <a:ext cx="1498825" cy="1455910"/>
              <a:chOff x="4030440" y="2641587"/>
              <a:chExt cx="2139480" cy="16936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사각형 설명선 113"/>
              <p:cNvSpPr/>
              <p:nvPr/>
            </p:nvSpPr>
            <p:spPr>
              <a:xfrm>
                <a:off x="4071340" y="2648039"/>
                <a:ext cx="2052029" cy="1687214"/>
              </a:xfrm>
              <a:prstGeom prst="wedgeRectCallout">
                <a:avLst>
                  <a:gd name="adj1" fmla="val -45677"/>
                  <a:gd name="adj2" fmla="val 69504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030440" y="2641587"/>
                <a:ext cx="603157" cy="49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종로구 </a:t>
                </a: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>
                <a:off x="4071340" y="287162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5002508" y="2641587"/>
                <a:ext cx="1167412" cy="46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2016.11.06 18:00 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63815" y="2625041"/>
              <a:ext cx="9444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영등포취수장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영등포정수센터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우장산배수지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등촌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6620" y="265849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26620" y="2815422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26620" y="296020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6620" y="3102094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6620" y="3257173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26620" y="3399929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26620" y="3534370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3504164" y="398529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그룹 100"/>
          <p:cNvGrpSpPr/>
          <p:nvPr/>
        </p:nvGrpSpPr>
        <p:grpSpPr>
          <a:xfrm>
            <a:off x="503380" y="3878346"/>
            <a:ext cx="831321" cy="1228502"/>
            <a:chOff x="837265" y="1916355"/>
            <a:chExt cx="510895" cy="3511292"/>
          </a:xfrm>
          <a:effectLst/>
        </p:grpSpPr>
        <p:sp>
          <p:nvSpPr>
            <p:cNvPr id="103" name="직사각형 102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아리수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837265" y="4923591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5137912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타원 193"/>
          <p:cNvSpPr/>
          <p:nvPr/>
        </p:nvSpPr>
        <p:spPr>
          <a:xfrm>
            <a:off x="432662" y="3899235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0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9784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4742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하천수위 터치</a:t>
                      </a:r>
                      <a:r>
                        <a:rPr lang="en-US" altLang="ko-KR" sz="900" baseline="0" dirty="0" smtClean="0"/>
                        <a:t> &gt; </a:t>
                      </a:r>
                      <a:r>
                        <a:rPr lang="ko-KR" altLang="en-US" sz="900" baseline="0" dirty="0" smtClean="0"/>
                        <a:t>전 지역 위치 표시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상세팝업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한강상류댐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빗물펌프장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(114</a:t>
                      </a:r>
                      <a:r>
                        <a:rPr lang="ko-KR" altLang="en-US" sz="900" dirty="0" smtClean="0"/>
                        <a:t>곳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분야 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빗물저류조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한강갑문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주요교량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1746300" y="2412479"/>
            <a:ext cx="1749210" cy="966836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사각형 설명선 66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30440" y="3101511"/>
              <a:ext cx="2089864" cy="679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증산교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4071340" y="3353586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41228"/>
              </p:ext>
            </p:extLst>
          </p:nvPr>
        </p:nvGraphicFramePr>
        <p:xfrm>
          <a:off x="1861673" y="2701440"/>
          <a:ext cx="1541264" cy="567260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제방고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14.28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계획홍수위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13.53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6.96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하상고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6.70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1726953" y="3494089"/>
            <a:ext cx="974528" cy="1633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증산교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(11.35/6.96)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38" y="4557714"/>
            <a:ext cx="861895" cy="22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2736234" y="3694163"/>
            <a:ext cx="1749210" cy="770357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사각형 설명선 83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30440" y="3101511"/>
              <a:ext cx="1105788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4071340" y="346094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34297"/>
              </p:ext>
            </p:extLst>
          </p:nvPr>
        </p:nvGraphicFramePr>
        <p:xfrm>
          <a:off x="2835391" y="3986549"/>
          <a:ext cx="1541264" cy="425445"/>
        </p:xfrm>
        <a:graphic>
          <a:graphicData uri="http://schemas.openxmlformats.org/drawingml/2006/table">
            <a:tbl>
              <a:tblPr/>
              <a:tblGrid>
                <a:gridCol w="485939"/>
                <a:gridCol w="1055325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빗물펌프장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금천구 가산동 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535-146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1975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" name="타원 109"/>
          <p:cNvSpPr/>
          <p:nvPr/>
        </p:nvSpPr>
        <p:spPr>
          <a:xfrm>
            <a:off x="1700543" y="23600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666498" y="34161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677441" y="366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5213657" y="3132559"/>
            <a:ext cx="1638790" cy="1291341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사각형 설명선 122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030440" y="3101511"/>
              <a:ext cx="718704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5" name="직선 연결선 124"/>
            <p:cNvCxnSpPr/>
            <p:nvPr/>
          </p:nvCxnSpPr>
          <p:spPr>
            <a:xfrm>
              <a:off x="4071340" y="3292444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556232"/>
              </p:ext>
            </p:extLst>
          </p:nvPr>
        </p:nvGraphicFramePr>
        <p:xfrm>
          <a:off x="5331112" y="3379315"/>
          <a:ext cx="1443698" cy="990600"/>
        </p:xfrm>
        <a:graphic>
          <a:graphicData uri="http://schemas.openxmlformats.org/drawingml/2006/table">
            <a:tbl>
              <a:tblPr/>
              <a:tblGrid>
                <a:gridCol w="529298"/>
                <a:gridCol w="914400"/>
              </a:tblGrid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갑문위치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강남구 신사동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설치위치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잠원지구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갑문현황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7" name="타원 126"/>
          <p:cNvSpPr/>
          <p:nvPr/>
        </p:nvSpPr>
        <p:spPr>
          <a:xfrm>
            <a:off x="5133855" y="31408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19985" y="3976539"/>
            <a:ext cx="1481496" cy="363098"/>
            <a:chOff x="-1509037" y="6391385"/>
            <a:chExt cx="1875413" cy="45305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-1509037" y="6391385"/>
              <a:ext cx="1875413" cy="453054"/>
              <a:chOff x="4030440" y="3101511"/>
              <a:chExt cx="2253051" cy="12404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8" name="사각형 설명선 137"/>
              <p:cNvSpPr/>
              <p:nvPr/>
            </p:nvSpPr>
            <p:spPr>
              <a:xfrm>
                <a:off x="4071340" y="3109462"/>
                <a:ext cx="2052029" cy="1232462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30440" y="3101511"/>
                <a:ext cx="2253051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한강대교    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2016-11-06-13:00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0" name="직선 연결선 139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직사각형 2"/>
            <p:cNvSpPr/>
            <p:nvPr/>
          </p:nvSpPr>
          <p:spPr>
            <a:xfrm>
              <a:off x="-1130913" y="6628995"/>
              <a:ext cx="9318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수위</a:t>
              </a:r>
              <a:r>
                <a:rPr lang="en-US" altLang="ko-KR" sz="7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0.51m </a:t>
              </a: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1" name="타원 140"/>
          <p:cNvSpPr/>
          <p:nvPr/>
        </p:nvSpPr>
        <p:spPr>
          <a:xfrm>
            <a:off x="1280619" y="420438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94738" y="2032148"/>
            <a:ext cx="3392522" cy="3044627"/>
            <a:chOff x="6994738" y="1781034"/>
            <a:chExt cx="3392522" cy="3517128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터</a:t>
              </a:r>
            </a:p>
          </p:txBody>
        </p:sp>
        <p:sp>
          <p:nvSpPr>
            <p:cNvPr id="111" name="타원 110"/>
            <p:cNvSpPr/>
            <p:nvPr/>
          </p:nvSpPr>
          <p:spPr>
            <a:xfrm>
              <a:off x="6994738" y="185377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6994738" y="366359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54341" y="4147481"/>
              <a:ext cx="3128481" cy="1150681"/>
              <a:chOff x="7154341" y="4147481"/>
              <a:chExt cx="3128481" cy="1150681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7154341" y="4147481"/>
                <a:ext cx="3113609" cy="115068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>
              <a:xfrm>
                <a:off x="7154341" y="4149446"/>
                <a:ext cx="3128481" cy="11487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flipH="1">
                <a:off x="7162801" y="4149446"/>
                <a:ext cx="3105149" cy="11274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>
                <a:off x="8315844" y="4643717"/>
                <a:ext cx="79060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시각화</a:t>
                </a:r>
              </a:p>
            </p:txBody>
          </p:sp>
        </p:grpSp>
        <p:grpSp>
          <p:nvGrpSpPr>
            <p:cNvPr id="99" name="그룹 98"/>
            <p:cNvGrpSpPr/>
            <p:nvPr/>
          </p:nvGrpSpPr>
          <p:grpSpPr>
            <a:xfrm>
              <a:off x="7154341" y="2180650"/>
              <a:ext cx="3128481" cy="1150681"/>
              <a:chOff x="7154341" y="4147481"/>
              <a:chExt cx="3128481" cy="1150681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7154341" y="4147481"/>
                <a:ext cx="3113609" cy="115068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01" name="직선 연결선 100"/>
              <p:cNvCxnSpPr/>
              <p:nvPr/>
            </p:nvCxnSpPr>
            <p:spPr>
              <a:xfrm>
                <a:off x="7154341" y="4149446"/>
                <a:ext cx="3128481" cy="11487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flipH="1">
                <a:off x="7162801" y="4149446"/>
                <a:ext cx="3105149" cy="11274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8315844" y="4643717"/>
                <a:ext cx="790601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시각화</a:t>
                </a:r>
              </a:p>
            </p:txBody>
          </p:sp>
        </p:grpSp>
      </p:grpSp>
      <p:sp>
        <p:nvSpPr>
          <p:cNvPr id="108" name="직사각형 10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분야별 위치정보 표시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수질〮수해정보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하천수위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빗물펌프장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빗물저류조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한강갑문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주요교량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7" name="그룹 146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48" name="직사각형 147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1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2" name="그룹 151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3" name="직사각형 15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4" name="그룹 153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55" name="그룹 154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56" name="직사각형 155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58" name="그룹 15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9" name="그룹 15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0" name="그룹 15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1" name="그룹 16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2" name="그룹 16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5" name="타원 16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6" name="직사각형 16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3" name="직사각형 16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33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그룹 133"/>
          <p:cNvGrpSpPr/>
          <p:nvPr/>
        </p:nvGrpSpPr>
        <p:grpSpPr>
          <a:xfrm>
            <a:off x="503380" y="3878346"/>
            <a:ext cx="831321" cy="1228502"/>
            <a:chOff x="837265" y="1916355"/>
            <a:chExt cx="510895" cy="3511292"/>
          </a:xfrm>
          <a:effectLst/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아리수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837265" y="4923591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5137912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직사각형 202"/>
          <p:cNvSpPr/>
          <p:nvPr/>
        </p:nvSpPr>
        <p:spPr>
          <a:xfrm>
            <a:off x="447715" y="3658562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419489" y="404478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5" name="타원 204"/>
          <p:cNvSpPr/>
          <p:nvPr/>
        </p:nvSpPr>
        <p:spPr>
          <a:xfrm>
            <a:off x="423578" y="424750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" name="타원 205"/>
          <p:cNvSpPr/>
          <p:nvPr/>
        </p:nvSpPr>
        <p:spPr>
          <a:xfrm>
            <a:off x="430881" y="440710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" name="타원 206"/>
          <p:cNvSpPr/>
          <p:nvPr/>
        </p:nvSpPr>
        <p:spPr>
          <a:xfrm>
            <a:off x="430958" y="458067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8" name="타원 207"/>
          <p:cNvSpPr/>
          <p:nvPr/>
        </p:nvSpPr>
        <p:spPr>
          <a:xfrm>
            <a:off x="430959" y="476497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430959" y="49529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9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92" y="1908423"/>
            <a:ext cx="3450808" cy="29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3338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재정시계 초기화면 서울시 전체예산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3" name="타원 132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00812" y="2039769"/>
            <a:ext cx="3386448" cy="3127805"/>
            <a:chOff x="7000812" y="1781034"/>
            <a:chExt cx="3386448" cy="3638691"/>
          </a:xfrm>
        </p:grpSpPr>
        <p:sp>
          <p:nvSpPr>
            <p:cNvPr id="66" name="직사각형 6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7178690" y="2066087"/>
              <a:ext cx="3087168" cy="1467688"/>
              <a:chOff x="3885133" y="2066087"/>
              <a:chExt cx="1684784" cy="146768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/>
            <p:cNvGrpSpPr/>
            <p:nvPr/>
          </p:nvGrpSpPr>
          <p:grpSpPr>
            <a:xfrm>
              <a:off x="7178691" y="3952037"/>
              <a:ext cx="3087167" cy="1467688"/>
              <a:chOff x="3885133" y="2066087"/>
              <a:chExt cx="3434383" cy="1467688"/>
            </a:xfrm>
          </p:grpSpPr>
          <p:grpSp>
            <p:nvGrpSpPr>
              <p:cNvPr id="81" name="그룹 80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23" name="직사각형 122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24" name="직선 연결선 123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그룹 111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19" name="직사각형 118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20" name="직선 연결선 119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타원 142"/>
            <p:cNvSpPr/>
            <p:nvPr/>
          </p:nvSpPr>
          <p:spPr>
            <a:xfrm>
              <a:off x="7000812" y="198628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7000812" y="385664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3" name="직사각형 8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5" name="직사각형 13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6" name="그룹 10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8" name="직사각형 10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9" name="타원 10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0" name="직사각형 10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3" name="직사각형 10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4" name="타원 10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그룹 16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70" name="직사각형 16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75" name="타원 174"/>
          <p:cNvSpPr/>
          <p:nvPr/>
        </p:nvSpPr>
        <p:spPr>
          <a:xfrm>
            <a:off x="450156" y="40947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47715" y="384702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728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40" y="1948005"/>
            <a:ext cx="3382800" cy="29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12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일별 지출현황 초기화면 당일 지출 현황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타원 54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7" name="직사각형 10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1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" name="그룹 11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7" name="그룹 12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9" name="그룹 128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63" name="직사각형 162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7000812" y="2039769"/>
            <a:ext cx="3386448" cy="3127805"/>
            <a:chOff x="7000812" y="1781034"/>
            <a:chExt cx="3386448" cy="3638691"/>
          </a:xfrm>
        </p:grpSpPr>
        <p:sp>
          <p:nvSpPr>
            <p:cNvPr id="180" name="직사각형 179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7178690" y="2066087"/>
              <a:ext cx="3087168" cy="1467688"/>
              <a:chOff x="3885133" y="2066087"/>
              <a:chExt cx="1684784" cy="1467688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5" name="직선 연결선 19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그룹 182"/>
            <p:cNvGrpSpPr/>
            <p:nvPr/>
          </p:nvGrpSpPr>
          <p:grpSpPr>
            <a:xfrm>
              <a:off x="7178691" y="3952037"/>
              <a:ext cx="3087167" cy="1467688"/>
              <a:chOff x="3885133" y="2066087"/>
              <a:chExt cx="3434383" cy="1467688"/>
            </a:xfrm>
          </p:grpSpPr>
          <p:grpSp>
            <p:nvGrpSpPr>
              <p:cNvPr id="186" name="그룹 185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91" name="직사각형 190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92" name="직선 연결선 191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그룹 186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89" name="직선 연결선 188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4" name="타원 183"/>
            <p:cNvSpPr/>
            <p:nvPr/>
          </p:nvSpPr>
          <p:spPr>
            <a:xfrm>
              <a:off x="7000812" y="198628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타원 184"/>
            <p:cNvSpPr/>
            <p:nvPr/>
          </p:nvSpPr>
          <p:spPr>
            <a:xfrm>
              <a:off x="7000812" y="385664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5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00" name="직사각형 9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463642" y="43842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482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36" y="1918656"/>
            <a:ext cx="3548727" cy="30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16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세입운용현황 초기화면 서울시 전체세입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타원 91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사업및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0" name="직사각형 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45" name="직사각형 144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7000812" y="2039769"/>
            <a:ext cx="3386448" cy="3127805"/>
            <a:chOff x="7000812" y="1781034"/>
            <a:chExt cx="3386448" cy="3638691"/>
          </a:xfrm>
        </p:grpSpPr>
        <p:sp>
          <p:nvSpPr>
            <p:cNvPr id="160" name="직사각형 159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7178690" y="2066087"/>
              <a:ext cx="3087168" cy="1467688"/>
              <a:chOff x="3885133" y="2066087"/>
              <a:chExt cx="1684784" cy="1467688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6" name="직선 연결선 175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직선 연결선 176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그룹 162"/>
            <p:cNvGrpSpPr/>
            <p:nvPr/>
          </p:nvGrpSpPr>
          <p:grpSpPr>
            <a:xfrm>
              <a:off x="7178691" y="3952037"/>
              <a:ext cx="3087167" cy="1467688"/>
              <a:chOff x="3885133" y="2066087"/>
              <a:chExt cx="3434383" cy="1467688"/>
            </a:xfrm>
          </p:grpSpPr>
          <p:grpSp>
            <p:nvGrpSpPr>
              <p:cNvPr id="166" name="그룹 165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72" name="직사각형 171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3" name="직선 연결선 172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그룹 166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69" name="직선 연결선 168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4" name="타원 163"/>
            <p:cNvSpPr/>
            <p:nvPr/>
          </p:nvSpPr>
          <p:spPr>
            <a:xfrm>
              <a:off x="7000812" y="198628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7000812" y="385664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90" name="직선 연결선 18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99" name="직사각형 98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12" name="타원 111"/>
          <p:cNvSpPr/>
          <p:nvPr/>
        </p:nvSpPr>
        <p:spPr>
          <a:xfrm>
            <a:off x="463642" y="463894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65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01" y="1886339"/>
            <a:ext cx="3500614" cy="29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20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전통시장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대형마트</a:t>
                      </a:r>
                      <a:r>
                        <a:rPr lang="ko-KR" altLang="en-US" sz="900" dirty="0" smtClean="0"/>
                        <a:t>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품목의 월별 변동 추이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5" name="직사각형 12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물가정보 시각화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품목별 변동 추이 및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994738" y="2032149"/>
            <a:ext cx="3392522" cy="3173860"/>
            <a:chOff x="6994738" y="1781034"/>
            <a:chExt cx="3392522" cy="3645279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6994738" y="185377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7184702" y="3936838"/>
              <a:ext cx="3121348" cy="1489475"/>
              <a:chOff x="7218908" y="4776713"/>
              <a:chExt cx="1424760" cy="599360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7218908" y="4776713"/>
                <a:ext cx="1424760" cy="599360"/>
                <a:chOff x="7218908" y="3954121"/>
                <a:chExt cx="893428" cy="690606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7218908" y="3954121"/>
                  <a:ext cx="893428" cy="6906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0" name="직선 연결선 69"/>
                <p:cNvCxnSpPr/>
                <p:nvPr/>
              </p:nvCxnSpPr>
              <p:spPr>
                <a:xfrm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 flipH="1"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직사각형 67"/>
              <p:cNvSpPr/>
              <p:nvPr/>
            </p:nvSpPr>
            <p:spPr>
              <a:xfrm>
                <a:off x="7659935" y="5004902"/>
                <a:ext cx="521616" cy="1012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ko-KR" altLang="en-US" sz="800" smtClean="0">
                    <a:solidFill>
                      <a:srgbClr val="FF0000"/>
                    </a:solidFill>
                  </a:rPr>
                  <a:t>데이터 선정</a:t>
                </a:r>
                <a:endParaRPr lang="en-US" altLang="ko-KR" sz="800" dirty="0" smtClean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107970"/>
              <a:ext cx="3092088" cy="142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7290916" y="2666867"/>
              <a:ext cx="2880320" cy="323854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품목의 월별 변동 추이</a:t>
              </a:r>
            </a:p>
          </p:txBody>
        </p:sp>
        <p:sp>
          <p:nvSpPr>
            <p:cNvPr id="135" name="타원 134"/>
            <p:cNvSpPr/>
            <p:nvPr/>
          </p:nvSpPr>
          <p:spPr>
            <a:xfrm>
              <a:off x="6994738" y="3698972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51" name="직사각형 50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5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5" name="그룹 9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9" name="타원 9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6" name="직사각형 9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2" name="직사각형 9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3" name="타원 9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4" name="직사각형 9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8" name="타원 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75" name="직사각형 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76" name="타원 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4" name="직사각형 103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64634" y="401385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490641" y="4261596"/>
            <a:ext cx="880960" cy="454154"/>
            <a:chOff x="613312" y="2479830"/>
            <a:chExt cx="525883" cy="771809"/>
          </a:xfrm>
        </p:grpSpPr>
        <p:sp>
          <p:nvSpPr>
            <p:cNvPr id="144" name="직사각형 143"/>
            <p:cNvSpPr/>
            <p:nvPr/>
          </p:nvSpPr>
          <p:spPr>
            <a:xfrm>
              <a:off x="613312" y="2866227"/>
              <a:ext cx="525883" cy="385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대형마트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전통시장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8" name="타원 147"/>
          <p:cNvSpPr/>
          <p:nvPr/>
        </p:nvSpPr>
        <p:spPr>
          <a:xfrm>
            <a:off x="429410" y="42615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29410" y="46023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88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85494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717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947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7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007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사용자화면정의서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2016-11-14</a:t>
                      </a: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제정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87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25137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441317" y="1800059"/>
            <a:ext cx="6607183" cy="37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578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 추진 위치정보</a:t>
                      </a:r>
                      <a:r>
                        <a:rPr lang="ko-KR" altLang="en-US" sz="900" baseline="0" dirty="0" smtClean="0"/>
                        <a:t> 터치 상세정보 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상세 화면 전환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스크린 전체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 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터치 시 상세화면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2603471" y="4095417"/>
            <a:ext cx="1381801" cy="732615"/>
            <a:chOff x="-1509036" y="6391386"/>
            <a:chExt cx="1749210" cy="914117"/>
          </a:xfrm>
        </p:grpSpPr>
        <p:grpSp>
          <p:nvGrpSpPr>
            <p:cNvPr id="43" name="그룹 42"/>
            <p:cNvGrpSpPr/>
            <p:nvPr/>
          </p:nvGrpSpPr>
          <p:grpSpPr>
            <a:xfrm>
              <a:off x="-1509036" y="6391386"/>
              <a:ext cx="1749210" cy="914117"/>
              <a:chOff x="4030440" y="3101511"/>
              <a:chExt cx="2101435" cy="25027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사각형 설명선 44"/>
              <p:cNvSpPr/>
              <p:nvPr/>
            </p:nvSpPr>
            <p:spPr>
              <a:xfrm>
                <a:off x="4071340" y="3109457"/>
                <a:ext cx="2052029" cy="2494806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0440" y="3101511"/>
                <a:ext cx="1843493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밸리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비상프로젝트</a:t>
                </a: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631827" y="2315328"/>
            <a:ext cx="1381801" cy="738764"/>
            <a:chOff x="-1509036" y="6391385"/>
            <a:chExt cx="1749210" cy="921790"/>
          </a:xfrm>
        </p:grpSpPr>
        <p:grpSp>
          <p:nvGrpSpPr>
            <p:cNvPr id="50" name="그룹 49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사각형 설명선 51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69947" y="2648649"/>
            <a:ext cx="1335622" cy="805284"/>
            <a:chOff x="-1509035" y="6391385"/>
            <a:chExt cx="1797398" cy="1004790"/>
          </a:xfrm>
        </p:grpSpPr>
        <p:grpSp>
          <p:nvGrpSpPr>
            <p:cNvPr id="56" name="그룹 55"/>
            <p:cNvGrpSpPr/>
            <p:nvPr/>
          </p:nvGrpSpPr>
          <p:grpSpPr>
            <a:xfrm>
              <a:off x="-1509035" y="6391385"/>
              <a:ext cx="1797398" cy="1004790"/>
              <a:chOff x="4030440" y="3101511"/>
              <a:chExt cx="2159326" cy="27510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 설명선 64"/>
              <p:cNvSpPr/>
              <p:nvPr/>
            </p:nvSpPr>
            <p:spPr>
              <a:xfrm>
                <a:off x="4071340" y="3109460"/>
                <a:ext cx="2052029" cy="2743057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030440" y="3101511"/>
                <a:ext cx="2159326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동부간선도로 지하화 및 상부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..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87046" y="4079080"/>
            <a:ext cx="1299814" cy="815238"/>
            <a:chOff x="-1509036" y="6391385"/>
            <a:chExt cx="1749210" cy="1017210"/>
          </a:xfrm>
        </p:grpSpPr>
        <p:grpSp>
          <p:nvGrpSpPr>
            <p:cNvPr id="69" name="그룹 68"/>
            <p:cNvGrpSpPr/>
            <p:nvPr/>
          </p:nvGrpSpPr>
          <p:grpSpPr>
            <a:xfrm>
              <a:off x="-1509036" y="6391385"/>
              <a:ext cx="1749210" cy="1017210"/>
              <a:chOff x="4030440" y="3101511"/>
              <a:chExt cx="2101435" cy="27850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사각형 설명선 70"/>
              <p:cNvSpPr/>
              <p:nvPr/>
            </p:nvSpPr>
            <p:spPr>
              <a:xfrm>
                <a:off x="4071340" y="3109460"/>
                <a:ext cx="2052030" cy="277706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030440" y="3101511"/>
                <a:ext cx="1482694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세운상가군 재생사업</a:t>
                </a: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전지역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추진 위치정보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6211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예산 집행현황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549392" y="380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50919" y="2872150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050919" y="464862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6" name="타원 125"/>
          <p:cNvSpPr/>
          <p:nvPr/>
        </p:nvSpPr>
        <p:spPr>
          <a:xfrm>
            <a:off x="3469590" y="45751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028363" y="2032148"/>
            <a:ext cx="3358897" cy="3186267"/>
            <a:chOff x="7028363" y="1781034"/>
            <a:chExt cx="3358897" cy="3679966"/>
          </a:xfrm>
        </p:grpSpPr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1655" y="3949580"/>
              <a:ext cx="3086906" cy="1308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직사각형 73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주요사업 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108165" y="2032553"/>
              <a:ext cx="1550903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사업명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843963" y="2032553"/>
              <a:ext cx="488237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8659068" y="2032553"/>
              <a:ext cx="648072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307140" y="2032553"/>
              <a:ext cx="576064" cy="1639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D-DAY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036439" y="2210431"/>
              <a:ext cx="1654620" cy="135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세운상가군 재생사업</a:t>
              </a: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양재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R&amp;D 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혁신지구 </a:t>
              </a: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G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밸리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단계 비상 프로젝트</a:t>
              </a: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개포 디지털 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혁신파크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7017 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</a:t>
              </a: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동남권 국제교류복합지구</a:t>
              </a:r>
            </a:p>
            <a:p>
              <a:pPr marL="88900" indent="-88900">
                <a:lnSpc>
                  <a:spcPts val="12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동북권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신경제중심지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창동∙상계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057289" y="3657868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623180" y="2210431"/>
              <a:ext cx="753796" cy="152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245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1,254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230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245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1,254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377938" y="2210431"/>
              <a:ext cx="505267" cy="13507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-210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250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-60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-610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250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210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>
                <a:lnSpc>
                  <a:spcPts val="12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-250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910225" y="2210431"/>
              <a:ext cx="421975" cy="152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12%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56%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12%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60%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75%</a:t>
              </a:r>
            </a:p>
            <a:p>
              <a:pPr algn="r">
                <a:lnSpc>
                  <a:spcPts val="1200"/>
                </a:lnSpc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12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%</a:t>
              </a:r>
            </a:p>
            <a:p>
              <a:pPr algn="r">
                <a:lnSpc>
                  <a:spcPts val="1200"/>
                </a:lnSpc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970" y="3513002"/>
              <a:ext cx="227182" cy="123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직사각형 85"/>
            <p:cNvSpPr/>
            <p:nvPr/>
          </p:nvSpPr>
          <p:spPr>
            <a:xfrm>
              <a:off x="7174840" y="3949580"/>
              <a:ext cx="3074060" cy="125107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7028363" y="2051448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7028363" y="3808611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50" name="직선 연결선 149"/>
            <p:cNvCxnSpPr/>
            <p:nvPr/>
          </p:nvCxnSpPr>
          <p:spPr>
            <a:xfrm>
              <a:off x="7174840" y="3954120"/>
              <a:ext cx="3074060" cy="12395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 flipH="1">
              <a:off x="7174840" y="3954120"/>
              <a:ext cx="3074060" cy="12395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직사각형 151"/>
            <p:cNvSpPr/>
            <p:nvPr/>
          </p:nvSpPr>
          <p:spPr>
            <a:xfrm>
              <a:off x="7174840" y="5257799"/>
              <a:ext cx="3095227" cy="20320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지표설명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주거지재생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도심재생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성곽마을 등 분야별 예산집행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1317" y="5257799"/>
            <a:ext cx="218120" cy="288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04139" y="324291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892868" y="4689997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5" name="직사각형 8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9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3" name="직사각형 12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타원 11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0" name="직사각형 11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9" name="그룹 10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1" name="직사각형 11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2" name="타원 11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3" name="직사각형 11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55" name="직선 연결선 15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 descr="C:\Users\kimsy\Downloads\주요사업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0" y="1826478"/>
            <a:ext cx="1255187" cy="3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타원 130"/>
          <p:cNvSpPr/>
          <p:nvPr/>
        </p:nvSpPr>
        <p:spPr>
          <a:xfrm>
            <a:off x="409655" y="28476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79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0541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예산집행현황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47506"/>
              </p:ext>
            </p:extLst>
          </p:nvPr>
        </p:nvGraphicFramePr>
        <p:xfrm>
          <a:off x="3834532" y="2080088"/>
          <a:ext cx="3158935" cy="32347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546796"/>
              </a:tblGrid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8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1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2014-234)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추진일정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14556" y="2023836"/>
            <a:ext cx="9972704" cy="3314010"/>
            <a:chOff x="414556" y="1781034"/>
            <a:chExt cx="9972704" cy="3713833"/>
          </a:xfrm>
        </p:grpSpPr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286" y="3455694"/>
              <a:ext cx="3307218" cy="1587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3793067" y="1811866"/>
              <a:ext cx="3234266" cy="3683001"/>
            </a:xfrm>
            <a:prstGeom prst="rect">
              <a:avLst/>
            </a:prstGeom>
            <a:noFill/>
            <a:ln w="76200">
              <a:solidFill>
                <a:srgbClr val="E0E0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87"/>
            <a:stretch/>
          </p:blipFill>
          <p:spPr bwMode="auto">
            <a:xfrm>
              <a:off x="434341" y="1798638"/>
              <a:ext cx="3315744" cy="186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457245" y="3056467"/>
              <a:ext cx="3295259" cy="609599"/>
            </a:xfrm>
            <a:prstGeom prst="rect">
              <a:avLst/>
            </a:prstGeom>
            <a:solidFill>
              <a:schemeClr val="tx1">
                <a:alpha val="4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예산집행현황 및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진척</a:t>
              </a:r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율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83411"/>
              <a:ext cx="1422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창신숭인 도심재생사업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47341" y="3083411"/>
              <a:ext cx="11208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2014.05 ~ 2017.12</a:t>
              </a:r>
              <a:endPara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83950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도시재정비촉진지구에서 해제된 지역에 대한 주거재생 모델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제시</a:t>
              </a:r>
              <a:endPara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유무형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지역자산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지역산업 등을 연계한 봉제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 등 다기능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 도시성장</a:t>
              </a: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1701379" y="3993240"/>
              <a:ext cx="1381801" cy="604983"/>
              <a:chOff x="-1509036" y="6391385"/>
              <a:chExt cx="1749210" cy="754867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-1509036" y="6391385"/>
                <a:ext cx="1749210" cy="754867"/>
                <a:chOff x="4030440" y="3101511"/>
                <a:chExt cx="2101435" cy="206674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0" name="사각형 설명선 99"/>
                <p:cNvSpPr/>
                <p:nvPr/>
              </p:nvSpPr>
              <p:spPr>
                <a:xfrm>
                  <a:off x="4071340" y="3109460"/>
                  <a:ext cx="2052029" cy="2058795"/>
                </a:xfrm>
                <a:prstGeom prst="wedgeRectCallout">
                  <a:avLst>
                    <a:gd name="adj1" fmla="val -63988"/>
                    <a:gd name="adj2" fmla="val 9913"/>
                  </a:avLst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dirty="0" smtClean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4030440" y="3101511"/>
                  <a:ext cx="1611899" cy="6834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창신숭인 도심재생사업</a:t>
                  </a:r>
                </a:p>
              </p:txBody>
            </p:sp>
            <p:cxnSp>
              <p:nvCxnSpPr>
                <p:cNvPr id="102" name="직선 연결선 101"/>
                <p:cNvCxnSpPr/>
                <p:nvPr/>
              </p:nvCxnSpPr>
              <p:spPr>
                <a:xfrm>
                  <a:off x="4071340" y="3698752"/>
                  <a:ext cx="206053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직사각형 98"/>
              <p:cNvSpPr/>
              <p:nvPr/>
            </p:nvSpPr>
            <p:spPr>
              <a:xfrm>
                <a:off x="-1421681" y="6681820"/>
                <a:ext cx="1034905" cy="13441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700" dirty="0" smtClean="0">
                    <a:solidFill>
                      <a:srgbClr val="FF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주변지역 연관정보 </a:t>
                </a:r>
                <a:endPara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24425" y="5042826"/>
              <a:ext cx="3325659" cy="418173"/>
              <a:chOff x="424425" y="5042826"/>
              <a:chExt cx="3325659" cy="418173"/>
            </a:xfrm>
          </p:grpSpPr>
          <p:cxnSp>
            <p:nvCxnSpPr>
              <p:cNvPr id="22" name="직선 연결선 21"/>
              <p:cNvCxnSpPr/>
              <p:nvPr/>
            </p:nvCxnSpPr>
            <p:spPr>
              <a:xfrm flipH="1">
                <a:off x="430880" y="5042826"/>
                <a:ext cx="3319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그룹 28"/>
              <p:cNvGrpSpPr/>
              <p:nvPr/>
            </p:nvGrpSpPr>
            <p:grpSpPr>
              <a:xfrm>
                <a:off x="660434" y="5123382"/>
                <a:ext cx="2810899" cy="337617"/>
                <a:chOff x="660434" y="5123382"/>
                <a:chExt cx="2543121" cy="337617"/>
              </a:xfrm>
            </p:grpSpPr>
            <p:grpSp>
              <p:nvGrpSpPr>
                <p:cNvPr id="28" name="그룹 27"/>
                <p:cNvGrpSpPr/>
                <p:nvPr/>
              </p:nvGrpSpPr>
              <p:grpSpPr>
                <a:xfrm>
                  <a:off x="660434" y="5123382"/>
                  <a:ext cx="584018" cy="337617"/>
                  <a:chOff x="530631" y="5123382"/>
                  <a:chExt cx="584018" cy="337617"/>
                </a:xfrm>
              </p:grpSpPr>
              <p:sp>
                <p:nvSpPr>
                  <p:cNvPr id="23" name="직사각형 22"/>
                  <p:cNvSpPr/>
                  <p:nvPr/>
                </p:nvSpPr>
                <p:spPr>
                  <a:xfrm>
                    <a:off x="530631" y="5123382"/>
                    <a:ext cx="570036" cy="337617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25" name="직선 연결선 24"/>
                  <p:cNvCxnSpPr/>
                  <p:nvPr/>
                </p:nvCxnSpPr>
                <p:spPr>
                  <a:xfrm>
                    <a:off x="530631" y="5123382"/>
                    <a:ext cx="570036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/>
                  <p:cNvCxnSpPr/>
                  <p:nvPr/>
                </p:nvCxnSpPr>
                <p:spPr>
                  <a:xfrm flipH="1">
                    <a:off x="530631" y="5123382"/>
                    <a:ext cx="584018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1317196" y="5123382"/>
                  <a:ext cx="584018" cy="337617"/>
                  <a:chOff x="530631" y="5123382"/>
                  <a:chExt cx="584018" cy="337617"/>
                </a:xfrm>
              </p:grpSpPr>
              <p:sp>
                <p:nvSpPr>
                  <p:cNvPr id="118" name="직사각형 117"/>
                  <p:cNvSpPr/>
                  <p:nvPr/>
                </p:nvSpPr>
                <p:spPr>
                  <a:xfrm>
                    <a:off x="530631" y="5123382"/>
                    <a:ext cx="570036" cy="337617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530631" y="5123382"/>
                    <a:ext cx="570036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530631" y="5123382"/>
                    <a:ext cx="584018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9" name="그룹 128"/>
                <p:cNvGrpSpPr/>
                <p:nvPr/>
              </p:nvGrpSpPr>
              <p:grpSpPr>
                <a:xfrm>
                  <a:off x="1963323" y="5123382"/>
                  <a:ext cx="584018" cy="337617"/>
                  <a:chOff x="530631" y="5123382"/>
                  <a:chExt cx="584018" cy="337617"/>
                </a:xfrm>
              </p:grpSpPr>
              <p:sp>
                <p:nvSpPr>
                  <p:cNvPr id="132" name="직사각형 131"/>
                  <p:cNvSpPr/>
                  <p:nvPr/>
                </p:nvSpPr>
                <p:spPr>
                  <a:xfrm>
                    <a:off x="530631" y="5123382"/>
                    <a:ext cx="570036" cy="337617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2" name="직선 연결선 141"/>
                  <p:cNvCxnSpPr/>
                  <p:nvPr/>
                </p:nvCxnSpPr>
                <p:spPr>
                  <a:xfrm>
                    <a:off x="530631" y="5123382"/>
                    <a:ext cx="570036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/>
                  <p:cNvCxnSpPr/>
                  <p:nvPr/>
                </p:nvCxnSpPr>
                <p:spPr>
                  <a:xfrm flipH="1">
                    <a:off x="530631" y="5123382"/>
                    <a:ext cx="584018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2619537" y="5123382"/>
                  <a:ext cx="584018" cy="337617"/>
                  <a:chOff x="530631" y="5123382"/>
                  <a:chExt cx="584018" cy="337617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530631" y="5123382"/>
                    <a:ext cx="570036" cy="337617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>
                    <a:off x="530631" y="5123382"/>
                    <a:ext cx="570036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 flipH="1">
                    <a:off x="530631" y="5123382"/>
                    <a:ext cx="584018" cy="33761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424425" y="5164666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&lt;</a:t>
                </a:r>
                <a:endPara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474500" y="5157855"/>
                <a:ext cx="2616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&gt;</a:t>
                </a:r>
                <a:endParaRPr lang="ko-KR" altLang="en-US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7167413" y="2066087"/>
              <a:ext cx="3087167" cy="1467688"/>
              <a:chOff x="3885133" y="2066087"/>
              <a:chExt cx="3434383" cy="1467688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66" name="직선 연결선 6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1" name="그룹 70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7190308" y="3971087"/>
                <a:ext cx="3077642" cy="1467688"/>
                <a:chOff x="7190308" y="3971087"/>
                <a:chExt cx="3077642" cy="1467688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8961958" y="397108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8961958" y="4361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8961958" y="4742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8961958" y="513313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7190308" y="3971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7699916" y="4341433"/>
                <a:ext cx="6655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여론분석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관련뉴스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구성중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4" name="타원 83"/>
            <p:cNvSpPr/>
            <p:nvPr/>
          </p:nvSpPr>
          <p:spPr>
            <a:xfrm>
              <a:off x="414556" y="298074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383536" y="443462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600242" y="508486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3752504" y="178103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6978222" y="178103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6978222" y="3657481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53" name="직사각형 15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6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7" name="그룹 156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3" name="그룹 16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3" name="그룹 18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타원 18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5" name="그룹 16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6" name="그룹 1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91" name="직선 연결선 190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30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92449"/>
              </p:ext>
            </p:extLst>
          </p:nvPr>
        </p:nvGraphicFramePr>
        <p:xfrm>
          <a:off x="3750084" y="2020153"/>
          <a:ext cx="3307940" cy="16672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0997"/>
                <a:gridCol w="2696943"/>
              </a:tblGrid>
              <a:tr h="198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8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236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186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A-1)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34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</a:t>
                      </a:r>
                      <a:r>
                        <a:rPr lang="ko-KR" altLang="en-US" sz="900" baseline="0" dirty="0" smtClean="0"/>
                        <a:t> 데이터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69" name="직사각형 16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73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4" name="그룹 173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204" name="직사각형 203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80" name="그룹 179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9" name="그룹 1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1" name="직사각형 20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2" name="타원 20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3" name="직사각형 20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0" name="직사각형 19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81" name="그룹 180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4" name="그룹 19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6" name="직사각형 19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타원 19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8" name="직사각형 19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5" name="직사각형 19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82" name="그룹 181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9" name="그룹 18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1" name="직사각형 19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2" name="타원 19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3" name="직사각형 19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0" name="직사각형 18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83" name="그룹 182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4" name="그룹 18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6" name="직사각형 18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타원 18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직사각형 18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5" name="직사각형 18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518206"/>
            <a:ext cx="3307218" cy="141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2039545"/>
            <a:ext cx="3315744" cy="1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" name="직사각형 248"/>
          <p:cNvSpPr/>
          <p:nvPr/>
        </p:nvSpPr>
        <p:spPr>
          <a:xfrm>
            <a:off x="457245" y="3161959"/>
            <a:ext cx="3295259" cy="543971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7057289" y="2023836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예산집행현황 및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진척</a:t>
            </a: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율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7057289" y="3698269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414556" y="3186002"/>
            <a:ext cx="1422184" cy="21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2547341" y="3186002"/>
            <a:ext cx="1120820" cy="192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414556" y="3364951"/>
            <a:ext cx="3419526" cy="30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255" name="그룹 254"/>
          <p:cNvGrpSpPr/>
          <p:nvPr/>
        </p:nvGrpSpPr>
        <p:grpSpPr>
          <a:xfrm>
            <a:off x="1701379" y="3997881"/>
            <a:ext cx="1381801" cy="539852"/>
            <a:chOff x="-1509036" y="6391385"/>
            <a:chExt cx="1749210" cy="754867"/>
          </a:xfrm>
        </p:grpSpPr>
        <p:grpSp>
          <p:nvGrpSpPr>
            <p:cNvPr id="300" name="그룹 299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2" name="사각형 설명선 301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304" name="직선 연결선 30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1" name="직사각형 300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6" name="그룹 255"/>
          <p:cNvGrpSpPr/>
          <p:nvPr/>
        </p:nvGrpSpPr>
        <p:grpSpPr>
          <a:xfrm>
            <a:off x="424425" y="4934471"/>
            <a:ext cx="3325659" cy="373153"/>
            <a:chOff x="424425" y="5042826"/>
            <a:chExt cx="3325659" cy="418173"/>
          </a:xfrm>
        </p:grpSpPr>
        <p:cxnSp>
          <p:nvCxnSpPr>
            <p:cNvPr id="280" name="직선 연결선 279"/>
            <p:cNvCxnSpPr/>
            <p:nvPr/>
          </p:nvCxnSpPr>
          <p:spPr>
            <a:xfrm flipH="1">
              <a:off x="430880" y="5042826"/>
              <a:ext cx="3319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그룹 280"/>
            <p:cNvGrpSpPr/>
            <p:nvPr/>
          </p:nvGrpSpPr>
          <p:grpSpPr>
            <a:xfrm>
              <a:off x="660434" y="5123382"/>
              <a:ext cx="2810899" cy="337617"/>
              <a:chOff x="660434" y="5123382"/>
              <a:chExt cx="2543121" cy="337617"/>
            </a:xfrm>
          </p:grpSpPr>
          <p:grpSp>
            <p:nvGrpSpPr>
              <p:cNvPr id="284" name="그룹 283"/>
              <p:cNvGrpSpPr/>
              <p:nvPr/>
            </p:nvGrpSpPr>
            <p:grpSpPr>
              <a:xfrm>
                <a:off x="660434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97" name="직사각형 296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8" name="직선 연결선 297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직선 연결선 298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그룹 284"/>
              <p:cNvGrpSpPr/>
              <p:nvPr/>
            </p:nvGrpSpPr>
            <p:grpSpPr>
              <a:xfrm>
                <a:off x="1317196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94" name="직사각형 293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5" name="직선 연결선 294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그룹 285"/>
              <p:cNvGrpSpPr/>
              <p:nvPr/>
            </p:nvGrpSpPr>
            <p:grpSpPr>
              <a:xfrm>
                <a:off x="1963323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91" name="직사각형 290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92" name="직선 연결선 291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그룹 286"/>
              <p:cNvGrpSpPr/>
              <p:nvPr/>
            </p:nvGrpSpPr>
            <p:grpSpPr>
              <a:xfrm>
                <a:off x="2619537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88" name="직사각형 287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89" name="직선 연결선 288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연결선 289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TextBox 281"/>
            <p:cNvSpPr txBox="1"/>
            <p:nvPr/>
          </p:nvSpPr>
          <p:spPr>
            <a:xfrm>
              <a:off x="424425" y="5164666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3474500" y="5157855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7" name="그룹 256"/>
          <p:cNvGrpSpPr/>
          <p:nvPr/>
        </p:nvGrpSpPr>
        <p:grpSpPr>
          <a:xfrm>
            <a:off x="7167413" y="2278201"/>
            <a:ext cx="3087167" cy="1309680"/>
            <a:chOff x="3885133" y="2066087"/>
            <a:chExt cx="3434383" cy="1467688"/>
          </a:xfrm>
        </p:grpSpPr>
        <p:grpSp>
          <p:nvGrpSpPr>
            <p:cNvPr id="272" name="그룹 271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77" name="직사각형 27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그룹 272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74" name="직사각형 27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75" name="직선 연결선 27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직선 연결선 27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그룹 257"/>
          <p:cNvGrpSpPr/>
          <p:nvPr/>
        </p:nvGrpSpPr>
        <p:grpSpPr>
          <a:xfrm>
            <a:off x="7190308" y="3978113"/>
            <a:ext cx="3077642" cy="1309680"/>
            <a:chOff x="7190308" y="3971087"/>
            <a:chExt cx="3077642" cy="1467688"/>
          </a:xfrm>
        </p:grpSpPr>
        <p:grpSp>
          <p:nvGrpSpPr>
            <p:cNvPr id="265" name="그룹 264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267" name="직사각형 266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66" name="TextBox 265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9" name="타원 258"/>
          <p:cNvSpPr/>
          <p:nvPr/>
        </p:nvSpPr>
        <p:spPr>
          <a:xfrm>
            <a:off x="414556" y="3094392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1383536" y="4391751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00242" y="4971983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3752504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5" name="직사각형 364"/>
          <p:cNvSpPr/>
          <p:nvPr/>
        </p:nvSpPr>
        <p:spPr>
          <a:xfrm>
            <a:off x="3752504" y="3698269"/>
            <a:ext cx="3305519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6" name="직선 연결선 365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연결선 366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그룹 368"/>
          <p:cNvGrpSpPr/>
          <p:nvPr/>
        </p:nvGrpSpPr>
        <p:grpSpPr>
          <a:xfrm>
            <a:off x="3860334" y="3994009"/>
            <a:ext cx="3087168" cy="1212965"/>
            <a:chOff x="3885133" y="2066087"/>
            <a:chExt cx="1684784" cy="1467688"/>
          </a:xfrm>
        </p:grpSpPr>
        <p:sp>
          <p:nvSpPr>
            <p:cNvPr id="370" name="직사각형 369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71" name="직선 연결선 370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직선 연결선 371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타원 263"/>
          <p:cNvSpPr/>
          <p:nvPr/>
        </p:nvSpPr>
        <p:spPr>
          <a:xfrm>
            <a:off x="6978222" y="3698269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" name="타원 262"/>
          <p:cNvSpPr/>
          <p:nvPr/>
        </p:nvSpPr>
        <p:spPr>
          <a:xfrm>
            <a:off x="6978222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89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25427"/>
              </p:ext>
            </p:extLst>
          </p:nvPr>
        </p:nvGraphicFramePr>
        <p:xfrm>
          <a:off x="424212" y="4192615"/>
          <a:ext cx="3328638" cy="11444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716499"/>
              </a:tblGrid>
              <a:tr h="2071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1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33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68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도시재생본부 주거재생과</a:t>
                      </a:r>
                    </a:p>
                    <a:p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국승열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김재겸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소석영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(2133-7171)</a:t>
                      </a:r>
                      <a:endParaRPr lang="ko-KR" altLang="en-US" sz="6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27267" y="513735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1509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565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31683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중 주요사업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구성으로 사용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66" y="5181950"/>
            <a:ext cx="227182" cy="10700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2046929"/>
            <a:ext cx="3303996" cy="183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057289" y="2032149"/>
            <a:ext cx="3329971" cy="17260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6479"/>
            <a:ext cx="3329971" cy="17260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8845" y="3664102"/>
            <a:ext cx="3300457" cy="52769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6380" y="2578754"/>
            <a:ext cx="1080120" cy="24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지도에 위치표시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752802" y="2032149"/>
            <a:ext cx="3304487" cy="17260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65080" y="3656480"/>
            <a:ext cx="3292209" cy="17156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885132" y="2278903"/>
            <a:ext cx="3087168" cy="1270491"/>
            <a:chOff x="3885133" y="2066087"/>
            <a:chExt cx="1684784" cy="1467688"/>
          </a:xfrm>
        </p:grpSpPr>
        <p:sp>
          <p:nvSpPr>
            <p:cNvPr id="50" name="직사각형 49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885133" y="3911459"/>
            <a:ext cx="3087167" cy="1270491"/>
            <a:chOff x="3885133" y="2066087"/>
            <a:chExt cx="3434383" cy="1467688"/>
          </a:xfrm>
        </p:grpSpPr>
        <p:grpSp>
          <p:nvGrpSpPr>
            <p:cNvPr id="69" name="그룹 68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2" name="직선 연결선 7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그룹 76"/>
          <p:cNvGrpSpPr/>
          <p:nvPr/>
        </p:nvGrpSpPr>
        <p:grpSpPr>
          <a:xfrm>
            <a:off x="7178690" y="2278903"/>
            <a:ext cx="3087167" cy="1270491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/>
          <p:cNvGrpSpPr/>
          <p:nvPr/>
        </p:nvGrpSpPr>
        <p:grpSpPr>
          <a:xfrm>
            <a:off x="7190308" y="3927949"/>
            <a:ext cx="3077642" cy="1270491"/>
            <a:chOff x="7190308" y="3971087"/>
            <a:chExt cx="3077642" cy="1467688"/>
          </a:xfrm>
        </p:grpSpPr>
        <p:grpSp>
          <p:nvGrpSpPr>
            <p:cNvPr id="14" name="그룹 13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4556" y="3683612"/>
            <a:ext cx="1422184" cy="213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4556" y="3857207"/>
            <a:ext cx="3419526" cy="293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sp>
        <p:nvSpPr>
          <p:cNvPr id="87" name="타원 86"/>
          <p:cNvSpPr/>
          <p:nvPr/>
        </p:nvSpPr>
        <p:spPr>
          <a:xfrm>
            <a:off x="423903" y="419179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9" name="직사각형 8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95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6" name="그룹 95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8" name="그룹 97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9" name="그룹 98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0" name="직사각형 99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2" name="그룹 101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3" name="그룹 102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4" name="그룹 103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5" name="그룹 104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7" name="그룹 10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9" name="직사각형 10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0" name="타원 10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1" name="직사각형 11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8" name="직사각형 10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35" name="직선 연결선 13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3685278" y="3656480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85278" y="2074479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2300" y="2074479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972300" y="3673702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27078" y="3549394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12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505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119241"/>
              </p:ext>
            </p:extLst>
          </p:nvPr>
        </p:nvGraphicFramePr>
        <p:xfrm>
          <a:off x="460179" y="2543797"/>
          <a:ext cx="3302025" cy="27902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7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2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41" y="5155846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없는 시정의 경우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3" name="그룹 2"/>
          <p:cNvGrpSpPr/>
          <p:nvPr/>
        </p:nvGrpSpPr>
        <p:grpSpPr>
          <a:xfrm>
            <a:off x="397535" y="1981114"/>
            <a:ext cx="9989725" cy="3236539"/>
            <a:chOff x="397535" y="1736816"/>
            <a:chExt cx="9989725" cy="3701959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41300" y="1770813"/>
              <a:ext cx="3311550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752802" y="1781034"/>
              <a:ext cx="3304487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752850" y="3657482"/>
              <a:ext cx="3304439" cy="198190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755" y="3507287"/>
              <a:ext cx="227182" cy="12361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2" name="그룹 51"/>
            <p:cNvGrpSpPr/>
            <p:nvPr/>
          </p:nvGrpSpPr>
          <p:grpSpPr>
            <a:xfrm>
              <a:off x="3827983" y="3938457"/>
              <a:ext cx="3087167" cy="1467688"/>
              <a:chOff x="3885133" y="2066087"/>
              <a:chExt cx="3434383" cy="1467688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68" name="직선 연결선 67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53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" name="그룹 69"/>
            <p:cNvGrpSpPr/>
            <p:nvPr/>
          </p:nvGrpSpPr>
          <p:grpSpPr>
            <a:xfrm>
              <a:off x="7145060" y="2056562"/>
              <a:ext cx="3087167" cy="1467688"/>
              <a:chOff x="3885133" y="2066087"/>
              <a:chExt cx="3434383" cy="1467688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그룹 71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4" name="직선 연결선 73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그룹 78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7190308" y="3971087"/>
                <a:ext cx="3077642" cy="1467688"/>
                <a:chOff x="7190308" y="3971087"/>
                <a:chExt cx="3077642" cy="1467688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8961958" y="397108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8961958" y="4361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8961958" y="4742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8961958" y="513313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7190308" y="3971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7699916" y="4341433"/>
                <a:ext cx="6655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여론분석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관련뉴스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구성중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3885132" y="2066087"/>
              <a:ext cx="3087168" cy="1467688"/>
              <a:chOff x="3885133" y="2066087"/>
              <a:chExt cx="1684784" cy="1467688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/>
            <p:cNvSpPr/>
            <p:nvPr/>
          </p:nvSpPr>
          <p:spPr>
            <a:xfrm>
              <a:off x="397535" y="1736816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3652480" y="179825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652480" y="3677377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970781" y="1820081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970781" y="3677377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1798259"/>
              <a:ext cx="1422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창신숭인 도심재생사업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4556" y="1998798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도시재정비촉진지구에서 해제된 지역에 대한 주거재생 모델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제시</a:t>
              </a:r>
              <a:endPara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유무형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지역자산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지역산업 등을 연계한 봉제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 등 다기능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 도시성장</a:t>
              </a:r>
            </a:p>
          </p:txBody>
        </p:sp>
      </p:grp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4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</p:spTree>
    <p:extLst>
      <p:ext uri="{BB962C8B-B14F-4D97-AF65-F5344CB8AC3E}">
        <p14:creationId xmlns:p14="http://schemas.microsoft.com/office/powerpoint/2010/main" val="1586574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36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분야별 시정 선택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시정데이터 상세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27952"/>
            <a:chOff x="2150301" y="3741993"/>
            <a:chExt cx="1493756" cy="184693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451706" y="1824583"/>
            <a:ext cx="1358043" cy="34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5774" y="2990976"/>
            <a:ext cx="866775" cy="2304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60378" y="299097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685860" y="2983981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1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9343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키워드 터치 시 해당 키워드에 따른 시정데이터</a:t>
                      </a:r>
                      <a:r>
                        <a:rPr lang="ko-KR" altLang="en-US" sz="900" baseline="0" dirty="0" smtClean="0"/>
                        <a:t>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후 텍스트 입력 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음성검색 터치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기술검토중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마이크가 실행되고 음성명령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27952"/>
            <a:chOff x="2150301" y="3741993"/>
            <a:chExt cx="1493756" cy="184693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6" name="Picture 4" descr="C:\Users\kimsy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" y="2968886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타원 181"/>
          <p:cNvSpPr/>
          <p:nvPr/>
        </p:nvSpPr>
        <p:spPr>
          <a:xfrm>
            <a:off x="1903428" y="369582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1327267" y="4691667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541870" y="5118918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7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57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4835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18172"/>
              </p:ext>
            </p:extLst>
          </p:nvPr>
        </p:nvGraphicFramePr>
        <p:xfrm>
          <a:off x="460179" y="2543797"/>
          <a:ext cx="3302025" cy="27902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7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2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41" y="5155846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없는 시정지표의 경우 사용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3" name="그룹 2"/>
          <p:cNvGrpSpPr/>
          <p:nvPr/>
        </p:nvGrpSpPr>
        <p:grpSpPr>
          <a:xfrm>
            <a:off x="397535" y="1981114"/>
            <a:ext cx="9989725" cy="3236539"/>
            <a:chOff x="397535" y="1736816"/>
            <a:chExt cx="9989725" cy="3701959"/>
          </a:xfrm>
        </p:grpSpPr>
        <p:sp>
          <p:nvSpPr>
            <p:cNvPr id="106" name="직사각형 105"/>
            <p:cNvSpPr/>
            <p:nvPr/>
          </p:nvSpPr>
          <p:spPr>
            <a:xfrm>
              <a:off x="7057289" y="178103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41300" y="1770813"/>
              <a:ext cx="3311550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752802" y="1781034"/>
              <a:ext cx="3304487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752850" y="3657482"/>
              <a:ext cx="3304439" cy="198190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5755" y="3507287"/>
              <a:ext cx="227182" cy="123613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52" name="그룹 51"/>
            <p:cNvGrpSpPr/>
            <p:nvPr/>
          </p:nvGrpSpPr>
          <p:grpSpPr>
            <a:xfrm>
              <a:off x="3827983" y="3938457"/>
              <a:ext cx="3087167" cy="1467688"/>
              <a:chOff x="3885133" y="2066087"/>
              <a:chExt cx="3434383" cy="1467688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68" name="직선 연결선 67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53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" name="그룹 69"/>
            <p:cNvGrpSpPr/>
            <p:nvPr/>
          </p:nvGrpSpPr>
          <p:grpSpPr>
            <a:xfrm>
              <a:off x="7145060" y="2056562"/>
              <a:ext cx="3087167" cy="1467688"/>
              <a:chOff x="3885133" y="2066087"/>
              <a:chExt cx="3434383" cy="1467688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2" name="그룹 71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74" name="직선 연결선 73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그룹 78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7190308" y="3971087"/>
                <a:ext cx="3077642" cy="1467688"/>
                <a:chOff x="7190308" y="3971087"/>
                <a:chExt cx="3077642" cy="1467688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8961958" y="397108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8961958" y="4361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8961958" y="4742612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8961958" y="5133137"/>
                  <a:ext cx="1305992" cy="3056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10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SNS</a:t>
                  </a:r>
                  <a:endParaRPr lang="ko-KR" altLang="en-US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7190308" y="3971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7699916" y="4341433"/>
                <a:ext cx="6655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여론분석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관련뉴스</a:t>
                </a:r>
                <a:endPara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0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구성중</a:t>
                </a:r>
                <a:r>
                  <a:rPr lang="en-US" altLang="ko-KR" sz="10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3885132" y="2066087"/>
              <a:ext cx="3087168" cy="1467688"/>
              <a:chOff x="3885133" y="2066087"/>
              <a:chExt cx="1684784" cy="1467688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/>
            <p:cNvSpPr/>
            <p:nvPr/>
          </p:nvSpPr>
          <p:spPr>
            <a:xfrm>
              <a:off x="397535" y="1736816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3652480" y="1798259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652480" y="3677377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6970781" y="1820081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970781" y="3677377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1798259"/>
              <a:ext cx="1422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창신숭인 도심재생사업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4556" y="1998798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도시재정비촉진지구에서 해제된 지역에 대한 주거재생 모델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제시</a:t>
              </a:r>
              <a:endParaRPr lang="en-US" altLang="ko-KR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유무형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지역자산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지역산업 등을 연계한 봉제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관광 등 다기능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복합 도시성장</a:t>
              </a:r>
            </a:p>
          </p:txBody>
        </p:sp>
      </p:grp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446471" y="900312"/>
            <a:ext cx="2857242" cy="82386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검색화면</a:t>
            </a:r>
            <a:endParaRPr lang="en-US" altLang="ko-KR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상세화면은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성격에 따라 </a:t>
            </a:r>
            <a:endParaRPr lang="en-US" altLang="ko-KR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A,B,C</a:t>
            </a:r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60732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9819" y="2200255"/>
            <a:ext cx="6537281" cy="161582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초기화면</a:t>
            </a:r>
            <a:r>
              <a:rPr kumimoji="1" lang="en-US" altLang="ko-KR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···············································  </a:t>
            </a: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재난안전대응현황</a:t>
            </a:r>
            <a:r>
              <a:rPr kumimoji="1" lang="en-US" altLang="ko-KR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6P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수질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재정현황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15P</a:t>
            </a:r>
          </a:p>
          <a:p>
            <a:pPr lvl="0" algn="dist">
              <a:defRPr/>
            </a:pPr>
            <a:r>
              <a:rPr lang="ko-KR" altLang="en-US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물가정보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8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16P</a:t>
            </a:r>
            <a:endParaRPr kumimoji="1" lang="en-US" altLang="ko-KR" sz="1050" b="1" i="0" u="none" strike="noStrike" kern="1200" cap="none" spc="-10" normalizeH="0" baseline="0" noProof="0" dirty="0" smtClean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7391" y="972319"/>
            <a:ext cx="7079709" cy="415498"/>
            <a:chOff x="1867391" y="1095424"/>
            <a:chExt cx="7079709" cy="415498"/>
          </a:xfrm>
        </p:grpSpPr>
        <p:sp>
          <p:nvSpPr>
            <p:cNvPr id="10" name="TextBox 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메뉴구조도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67391" y="1620391"/>
            <a:ext cx="7079709" cy="415498"/>
            <a:chOff x="1867391" y="1095424"/>
            <a:chExt cx="7079709" cy="415498"/>
          </a:xfrm>
        </p:grpSpPr>
        <p:sp>
          <p:nvSpPr>
            <p:cNvPr id="13" name="TextBox 1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err="1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실시간도시현황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5P</a:t>
              </a:r>
              <a:endParaRPr kumimoji="1" lang="en-US" altLang="ko-KR" sz="12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67391" y="4068663"/>
            <a:ext cx="7079709" cy="415498"/>
            <a:chOff x="1867391" y="1095424"/>
            <a:chExt cx="7079709" cy="415498"/>
          </a:xfrm>
        </p:grpSpPr>
        <p:sp>
          <p:nvSpPr>
            <p:cNvPr id="17" name="TextBox 16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주요사업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21P</a:t>
              </a:r>
              <a:endParaRPr kumimoji="1" lang="en-US" altLang="ko-KR" sz="12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67391" y="4572719"/>
            <a:ext cx="7079709" cy="415498"/>
            <a:chOff x="1867391" y="1095424"/>
            <a:chExt cx="7079709" cy="415498"/>
          </a:xfrm>
        </p:grpSpPr>
        <p:sp>
          <p:nvSpPr>
            <p:cNvPr id="20" name="TextBox 1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시정현황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27P</a:t>
              </a:r>
              <a:endParaRPr kumimoji="1" lang="en-US" altLang="ko-KR" sz="12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67391" y="5148783"/>
            <a:ext cx="7079709" cy="415498"/>
            <a:chOff x="1867391" y="1095424"/>
            <a:chExt cx="7079709" cy="415498"/>
          </a:xfrm>
        </p:grpSpPr>
        <p:sp>
          <p:nvSpPr>
            <p:cNvPr id="23" name="TextBox 2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여론동향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30P</a:t>
              </a:r>
              <a:endParaRPr kumimoji="1" lang="en-US" altLang="ko-KR" sz="12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67391" y="5868863"/>
            <a:ext cx="7079709" cy="415498"/>
            <a:chOff x="1867391" y="1095424"/>
            <a:chExt cx="7079709" cy="415498"/>
          </a:xfrm>
        </p:grpSpPr>
        <p:sp>
          <p:nvSpPr>
            <p:cNvPr id="26" name="TextBox 25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공통기능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35P</a:t>
              </a:r>
              <a:endParaRPr kumimoji="1" lang="en-US" altLang="ko-KR" sz="12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99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31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이슈모니터 상위 카테고리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시민대화방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시민 </a:t>
                      </a:r>
                      <a:r>
                        <a:rPr lang="ko-KR" altLang="en-US" sz="900" dirty="0" err="1" smtClean="0"/>
                        <a:t>참여형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 / engagement / sentiment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추이량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SNS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소통현황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민원관련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상위카테고리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언론기사</a:t>
                      </a:r>
                      <a:r>
                        <a:rPr lang="en-US" altLang="ko-KR" sz="900" dirty="0" smtClean="0"/>
                        <a:t>/SNS </a:t>
                      </a:r>
                      <a:r>
                        <a:rPr lang="ko-KR" altLang="en-US" sz="900" dirty="0" smtClean="0"/>
                        <a:t>등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카테고리별</a:t>
                      </a:r>
                      <a:r>
                        <a:rPr lang="ko-KR" altLang="en-US" sz="900" dirty="0" smtClean="0"/>
                        <a:t> 여론동향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천만상상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정책제안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6385" y="2039668"/>
            <a:ext cx="9950875" cy="3203937"/>
            <a:chOff x="436385" y="1794600"/>
            <a:chExt cx="9950875" cy="3688608"/>
          </a:xfrm>
        </p:grpSpPr>
        <p:grpSp>
          <p:nvGrpSpPr>
            <p:cNvPr id="192" name="그룹 191"/>
            <p:cNvGrpSpPr/>
            <p:nvPr/>
          </p:nvGrpSpPr>
          <p:grpSpPr>
            <a:xfrm>
              <a:off x="1949434" y="3414049"/>
              <a:ext cx="1720456" cy="157758"/>
              <a:chOff x="2473824" y="3434926"/>
              <a:chExt cx="1138204" cy="157758"/>
            </a:xfrm>
          </p:grpSpPr>
          <p:sp>
            <p:nvSpPr>
              <p:cNvPr id="213" name="직사각형 212"/>
              <p:cNvSpPr/>
              <p:nvPr/>
            </p:nvSpPr>
            <p:spPr>
              <a:xfrm>
                <a:off x="3258468" y="34349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sentiment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2826420" y="34349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engagement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2473824" y="34349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buzz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12268" y="3714071"/>
              <a:ext cx="2981999" cy="561711"/>
              <a:chOff x="489357" y="3721691"/>
              <a:chExt cx="2981999" cy="561711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194" name="직선 연결선 193"/>
            <p:cNvCxnSpPr/>
            <p:nvPr/>
          </p:nvCxnSpPr>
          <p:spPr>
            <a:xfrm>
              <a:off x="524357" y="4361814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그룹 197"/>
            <p:cNvGrpSpPr/>
            <p:nvPr/>
          </p:nvGrpSpPr>
          <p:grpSpPr>
            <a:xfrm>
              <a:off x="3494267" y="3670482"/>
              <a:ext cx="287329" cy="1806398"/>
              <a:chOff x="9883204" y="3796068"/>
              <a:chExt cx="287329" cy="1987038"/>
            </a:xfrm>
          </p:grpSpPr>
          <p:sp>
            <p:nvSpPr>
              <p:cNvPr id="199" name="AutoShape 38"/>
              <p:cNvSpPr>
                <a:spLocks noChangeArrowheads="1"/>
              </p:cNvSpPr>
              <p:nvPr/>
            </p:nvSpPr>
            <p:spPr bwMode="auto">
              <a:xfrm>
                <a:off x="9952621" y="3835308"/>
                <a:ext cx="144000" cy="194779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9883204" y="3796068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9883275" y="4020990"/>
                <a:ext cx="287258" cy="1762116"/>
                <a:chOff x="1113734" y="1284632"/>
                <a:chExt cx="287258" cy="1762116"/>
              </a:xfrm>
            </p:grpSpPr>
            <p:sp>
              <p:nvSpPr>
                <p:cNvPr id="202" name="TextBox 201"/>
                <p:cNvSpPr txBox="1"/>
                <p:nvPr/>
              </p:nvSpPr>
              <p:spPr>
                <a:xfrm>
                  <a:off x="1113734" y="2831304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03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284752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20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128463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230" name="그룹 229"/>
            <p:cNvGrpSpPr/>
            <p:nvPr/>
          </p:nvGrpSpPr>
          <p:grpSpPr>
            <a:xfrm>
              <a:off x="512268" y="4455795"/>
              <a:ext cx="2981999" cy="561711"/>
              <a:chOff x="489357" y="3721691"/>
              <a:chExt cx="2981999" cy="561711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34" name="직선 연결선 233"/>
            <p:cNvCxnSpPr/>
            <p:nvPr/>
          </p:nvCxnSpPr>
          <p:spPr>
            <a:xfrm>
              <a:off x="524357" y="5132280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그룹 234"/>
            <p:cNvGrpSpPr/>
            <p:nvPr/>
          </p:nvGrpSpPr>
          <p:grpSpPr>
            <a:xfrm>
              <a:off x="512268" y="5175462"/>
              <a:ext cx="2981999" cy="307746"/>
              <a:chOff x="489357" y="3721691"/>
              <a:chExt cx="2981999" cy="307746"/>
            </a:xfrm>
          </p:grpSpPr>
          <p:sp>
            <p:nvSpPr>
              <p:cNvPr id="236" name="직사각형 235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489357" y="3921715"/>
                <a:ext cx="2981999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</a:t>
                </a:r>
                <a:r>
                  <a:rPr lang="ko-KR" altLang="en-US" sz="700" dirty="0" smtClean="0"/>
                  <a:t>’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817214" y="2079906"/>
              <a:ext cx="3231163" cy="3401429"/>
              <a:chOff x="3817214" y="1801817"/>
              <a:chExt cx="3231163" cy="3401429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817214" y="1839806"/>
                <a:ext cx="3183558" cy="157758"/>
                <a:chOff x="3817214" y="1839806"/>
                <a:chExt cx="3393829" cy="157758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5490237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4569021" y="1839806"/>
                  <a:ext cx="92121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3817214" y="1839806"/>
                  <a:ext cx="753863" cy="15775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1</a:t>
                  </a:r>
                  <a:endPara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6249021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002884" y="1839806"/>
                  <a:ext cx="208159" cy="15775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3917335" y="2096336"/>
                <a:ext cx="2797519" cy="561711"/>
                <a:chOff x="489357" y="3721691"/>
                <a:chExt cx="2797519" cy="561711"/>
              </a:xfrm>
            </p:grpSpPr>
            <p:sp>
              <p:nvSpPr>
                <p:cNvPr id="240" name="직사각형 23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489358" y="3921715"/>
                  <a:ext cx="2797518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3" name="직선 연결선 242"/>
              <p:cNvCxnSpPr/>
              <p:nvPr/>
            </p:nvCxnSpPr>
            <p:spPr>
              <a:xfrm>
                <a:off x="3929424" y="27440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그룹 243"/>
              <p:cNvGrpSpPr/>
              <p:nvPr/>
            </p:nvGrpSpPr>
            <p:grpSpPr>
              <a:xfrm>
                <a:off x="3917335" y="2807536"/>
                <a:ext cx="2892073" cy="561711"/>
                <a:chOff x="489357" y="3721691"/>
                <a:chExt cx="2892073" cy="561711"/>
              </a:xfrm>
            </p:grpSpPr>
            <p:sp>
              <p:nvSpPr>
                <p:cNvPr id="245" name="직사각형 24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489358" y="3921715"/>
                  <a:ext cx="2892072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8" name="직선 연결선 247"/>
              <p:cNvCxnSpPr/>
              <p:nvPr/>
            </p:nvCxnSpPr>
            <p:spPr>
              <a:xfrm>
                <a:off x="3929424" y="34552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그룹 253"/>
              <p:cNvGrpSpPr/>
              <p:nvPr/>
            </p:nvGrpSpPr>
            <p:grpSpPr>
              <a:xfrm>
                <a:off x="3917334" y="3492928"/>
                <a:ext cx="2797519" cy="561711"/>
                <a:chOff x="489357" y="3721691"/>
                <a:chExt cx="2797519" cy="561711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58" name="직선 연결선 257"/>
              <p:cNvCxnSpPr/>
              <p:nvPr/>
            </p:nvCxnSpPr>
            <p:spPr>
              <a:xfrm>
                <a:off x="3929423" y="4140671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그룹 258"/>
              <p:cNvGrpSpPr/>
              <p:nvPr/>
            </p:nvGrpSpPr>
            <p:grpSpPr>
              <a:xfrm>
                <a:off x="3917334" y="4195661"/>
                <a:ext cx="2797519" cy="561711"/>
                <a:chOff x="489357" y="3721691"/>
                <a:chExt cx="2797519" cy="561711"/>
              </a:xfrm>
            </p:grpSpPr>
            <p:sp>
              <p:nvSpPr>
                <p:cNvPr id="260" name="직사각형 25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63" name="직선 연결선 262"/>
              <p:cNvCxnSpPr/>
              <p:nvPr/>
            </p:nvCxnSpPr>
            <p:spPr>
              <a:xfrm>
                <a:off x="3929423" y="4843404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그룹 263"/>
              <p:cNvGrpSpPr/>
              <p:nvPr/>
            </p:nvGrpSpPr>
            <p:grpSpPr>
              <a:xfrm>
                <a:off x="3917334" y="4872994"/>
                <a:ext cx="2797519" cy="307746"/>
                <a:chOff x="489357" y="3721691"/>
                <a:chExt cx="2797519" cy="307746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489358" y="3921715"/>
                  <a:ext cx="2797518" cy="10772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</a:t>
                  </a:r>
                  <a:r>
                    <a:rPr lang="ko-KR" altLang="en-US" sz="700" dirty="0" smtClean="0"/>
                    <a:t>‘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0" name="AutoShape 38"/>
              <p:cNvSpPr>
                <a:spLocks noChangeArrowheads="1"/>
              </p:cNvSpPr>
              <p:nvPr/>
            </p:nvSpPr>
            <p:spPr bwMode="auto">
              <a:xfrm>
                <a:off x="6805510" y="2079906"/>
                <a:ext cx="144000" cy="311888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6736093" y="2044233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6736164" y="5007388"/>
                <a:ext cx="287258" cy="195858"/>
                <a:chOff x="6736164" y="3441897"/>
                <a:chExt cx="287258" cy="195858"/>
              </a:xfrm>
            </p:grpSpPr>
            <p:sp>
              <p:nvSpPr>
                <p:cNvPr id="273" name="TextBox 272"/>
                <p:cNvSpPr txBox="1"/>
                <p:nvPr/>
              </p:nvSpPr>
              <p:spPr>
                <a:xfrm>
                  <a:off x="6736164" y="3441897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7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6821440" y="3456646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275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6821440" y="224870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28" name="직사각형 27"/>
              <p:cNvSpPr/>
              <p:nvPr/>
            </p:nvSpPr>
            <p:spPr>
              <a:xfrm>
                <a:off x="6761119" y="1801817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</a:p>
            </p:txBody>
          </p:sp>
        </p:grpSp>
        <p:sp>
          <p:nvSpPr>
            <p:cNvPr id="277" name="직사각형 276"/>
            <p:cNvSpPr/>
            <p:nvPr/>
          </p:nvSpPr>
          <p:spPr>
            <a:xfrm>
              <a:off x="436385" y="1794600"/>
              <a:ext cx="331369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이슈모니터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505554" y="3414049"/>
              <a:ext cx="1138204" cy="157758"/>
              <a:chOff x="2473824" y="1847426"/>
              <a:chExt cx="1138204" cy="157758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3258468" y="18474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한달</a:t>
                </a: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2826420" y="18474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일주일</a:t>
                </a: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473824" y="18474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금일</a:t>
                </a:r>
              </a:p>
            </p:txBody>
          </p:sp>
        </p:grpSp>
        <p:sp>
          <p:nvSpPr>
            <p:cNvPr id="281" name="직사각형 280"/>
            <p:cNvSpPr/>
            <p:nvPr/>
          </p:nvSpPr>
          <p:spPr>
            <a:xfrm>
              <a:off x="505554" y="2320224"/>
              <a:ext cx="3160298" cy="10297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/>
            <p:cNvCxnSpPr/>
            <p:nvPr/>
          </p:nvCxnSpPr>
          <p:spPr>
            <a:xfrm flipH="1"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직사각형 283"/>
            <p:cNvSpPr/>
            <p:nvPr/>
          </p:nvSpPr>
          <p:spPr>
            <a:xfrm>
              <a:off x="2366230" y="25464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지표설명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buzz/engagement/sentiment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량</a:t>
              </a: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509895" y="2096335"/>
              <a:ext cx="569283" cy="1427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</a:t>
              </a: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0877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백남기</a:t>
              </a:r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16592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송민순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222947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개헌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2366230" y="41720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 관련 </a:t>
              </a:r>
              <a:endPara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여런동향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44415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444151" y="23363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444151" y="458981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3750818" y="1797734"/>
              <a:ext cx="329755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377409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096411" y="3798924"/>
              <a:ext cx="3290146" cy="1657969"/>
              <a:chOff x="7096411" y="1931603"/>
              <a:chExt cx="3290146" cy="165796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099228" y="2288479"/>
                <a:ext cx="287329" cy="1289945"/>
                <a:chOff x="10048495" y="2092269"/>
                <a:chExt cx="287329" cy="3345783"/>
              </a:xfrm>
            </p:grpSpPr>
            <p:sp>
              <p:nvSpPr>
                <p:cNvPr id="303" name="AutoShape 38"/>
                <p:cNvSpPr>
                  <a:spLocks noChangeArrowheads="1"/>
                </p:cNvSpPr>
                <p:nvPr/>
              </p:nvSpPr>
              <p:spPr bwMode="auto">
                <a:xfrm>
                  <a:off x="10117912" y="2127941"/>
                  <a:ext cx="144000" cy="331011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36000" bIns="0"/>
                <a:lstStyle/>
                <a:p>
                  <a:pPr algn="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8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10048495" y="2092269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▲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0048566" y="4973072"/>
                  <a:ext cx="287258" cy="1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306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2611795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07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504115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33298"/>
              <a:stretch/>
            </p:blipFill>
            <p:spPr bwMode="auto">
              <a:xfrm>
                <a:off x="7102865" y="1931603"/>
                <a:ext cx="2996434" cy="1657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타원 108"/>
              <p:cNvSpPr/>
              <p:nvPr/>
            </p:nvSpPr>
            <p:spPr>
              <a:xfrm>
                <a:off x="7096411" y="204423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057289" y="1798328"/>
              <a:ext cx="3329971" cy="1849008"/>
              <a:chOff x="7057289" y="3657481"/>
              <a:chExt cx="3329971" cy="1849008"/>
            </a:xfrm>
          </p:grpSpPr>
          <p:sp>
            <p:nvSpPr>
              <p:cNvPr id="298" name="직사각형 297"/>
              <p:cNvSpPr/>
              <p:nvPr/>
            </p:nvSpPr>
            <p:spPr>
              <a:xfrm>
                <a:off x="7057289" y="3657481"/>
                <a:ext cx="3329971" cy="199397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>
                  <a:lnSpc>
                    <a:spcPts val="1500"/>
                  </a:lnSpc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시민참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</a:t>
                </a:r>
              </a:p>
            </p:txBody>
          </p: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5"/>
              <a:stretch/>
            </p:blipFill>
            <p:spPr bwMode="auto">
              <a:xfrm>
                <a:off x="7197633" y="4231424"/>
                <a:ext cx="868453" cy="1275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8166" y="4243554"/>
                <a:ext cx="893591" cy="1215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91945" y="4233549"/>
                <a:ext cx="882161" cy="1246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직사각형 120"/>
              <p:cNvSpPr/>
              <p:nvPr/>
            </p:nvSpPr>
            <p:spPr>
              <a:xfrm>
                <a:off x="7176212" y="3937751"/>
                <a:ext cx="509755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시민자유제안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9557462" y="3937751"/>
                <a:ext cx="424796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시민대화방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3" name="직선 연결선 122"/>
              <p:cNvCxnSpPr/>
              <p:nvPr/>
            </p:nvCxnSpPr>
            <p:spPr>
              <a:xfrm>
                <a:off x="7176132" y="4167388"/>
                <a:ext cx="308193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9163124" y="3978646"/>
                <a:ext cx="0" cy="145070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/>
              <p:cNvSpPr/>
              <p:nvPr/>
            </p:nvSpPr>
            <p:spPr>
              <a:xfrm>
                <a:off x="709641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919953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6" name="Picture 4" descr="C:\Users\kimsy\Desktop\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9" y="3013882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15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1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76013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sentiment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Buzz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Engagement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Sentiment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7" name="그룹 346"/>
          <p:cNvGrpSpPr/>
          <p:nvPr/>
        </p:nvGrpSpPr>
        <p:grpSpPr>
          <a:xfrm>
            <a:off x="518414" y="3701118"/>
            <a:ext cx="2981999" cy="487904"/>
            <a:chOff x="489357" y="3721691"/>
            <a:chExt cx="2981999" cy="561711"/>
          </a:xfrm>
        </p:grpSpPr>
        <p:sp>
          <p:nvSpPr>
            <p:cNvPr id="440" name="직사각형 43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48" name="직선 연결선 347"/>
          <p:cNvCxnSpPr/>
          <p:nvPr/>
        </p:nvCxnSpPr>
        <p:spPr>
          <a:xfrm>
            <a:off x="530503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그룹 348"/>
          <p:cNvGrpSpPr/>
          <p:nvPr/>
        </p:nvGrpSpPr>
        <p:grpSpPr>
          <a:xfrm>
            <a:off x="3500413" y="3663256"/>
            <a:ext cx="287329" cy="1569043"/>
            <a:chOff x="9883204" y="3796068"/>
            <a:chExt cx="287329" cy="1987038"/>
          </a:xfrm>
        </p:grpSpPr>
        <p:sp>
          <p:nvSpPr>
            <p:cNvPr id="43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36" name="그룹 43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37" name="TextBox 43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3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3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50" name="그룹 349"/>
          <p:cNvGrpSpPr/>
          <p:nvPr/>
        </p:nvGrpSpPr>
        <p:grpSpPr>
          <a:xfrm>
            <a:off x="518414" y="4345382"/>
            <a:ext cx="2981999" cy="487904"/>
            <a:chOff x="489357" y="3721691"/>
            <a:chExt cx="2981999" cy="561711"/>
          </a:xfrm>
        </p:grpSpPr>
        <p:sp>
          <p:nvSpPr>
            <p:cNvPr id="431" name="직사각형 43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51" name="직선 연결선 350"/>
          <p:cNvCxnSpPr/>
          <p:nvPr/>
        </p:nvCxnSpPr>
        <p:spPr>
          <a:xfrm>
            <a:off x="530503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/>
          <p:cNvGrpSpPr/>
          <p:nvPr/>
        </p:nvGrpSpPr>
        <p:grpSpPr>
          <a:xfrm>
            <a:off x="518414" y="4970487"/>
            <a:ext cx="2981999" cy="267309"/>
            <a:chOff x="489357" y="3721691"/>
            <a:chExt cx="2981999" cy="307746"/>
          </a:xfrm>
        </p:grpSpPr>
        <p:sp>
          <p:nvSpPr>
            <p:cNvPr id="429" name="직사각형 42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511700" y="3440518"/>
            <a:ext cx="1138204" cy="137029"/>
            <a:chOff x="2473824" y="1847426"/>
            <a:chExt cx="1138204" cy="157758"/>
          </a:xfrm>
        </p:grpSpPr>
        <p:sp>
          <p:nvSpPr>
            <p:cNvPr id="390" name="직사각형 389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1700" y="2490418"/>
            <a:ext cx="3160298" cy="894463"/>
            <a:chOff x="511700" y="2490418"/>
            <a:chExt cx="3160298" cy="894463"/>
          </a:xfrm>
        </p:grpSpPr>
        <p:sp>
          <p:nvSpPr>
            <p:cNvPr id="356" name="직사각형 35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7" name="직선 연결선 35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직사각형 358"/>
          <p:cNvSpPr/>
          <p:nvPr/>
        </p:nvSpPr>
        <p:spPr>
          <a:xfrm>
            <a:off x="2372376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360" name="직사각형 359"/>
          <p:cNvSpPr/>
          <p:nvPr/>
        </p:nvSpPr>
        <p:spPr>
          <a:xfrm>
            <a:off x="516041" y="2295947"/>
            <a:ext cx="569283" cy="123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361" name="직사각형 360"/>
          <p:cNvSpPr/>
          <p:nvPr/>
        </p:nvSpPr>
        <p:spPr>
          <a:xfrm>
            <a:off x="10938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362" name="직사각형 361"/>
          <p:cNvSpPr/>
          <p:nvPr/>
        </p:nvSpPr>
        <p:spPr>
          <a:xfrm>
            <a:off x="16653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223562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2372376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6" name="그룹 445"/>
          <p:cNvGrpSpPr/>
          <p:nvPr/>
        </p:nvGrpSpPr>
        <p:grpSpPr>
          <a:xfrm>
            <a:off x="3825842" y="2490418"/>
            <a:ext cx="3160298" cy="894463"/>
            <a:chOff x="511700" y="2490418"/>
            <a:chExt cx="3160298" cy="894463"/>
          </a:xfrm>
        </p:grpSpPr>
        <p:sp>
          <p:nvSpPr>
            <p:cNvPr id="447" name="직사각형 446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8" name="직선 연결선 447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그룹 449"/>
          <p:cNvGrpSpPr/>
          <p:nvPr/>
        </p:nvGrpSpPr>
        <p:grpSpPr>
          <a:xfrm>
            <a:off x="7123245" y="2490418"/>
            <a:ext cx="3160298" cy="894463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직사각형 453"/>
          <p:cNvSpPr/>
          <p:nvPr/>
        </p:nvSpPr>
        <p:spPr>
          <a:xfrm>
            <a:off x="5732214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8910578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grpSp>
        <p:nvGrpSpPr>
          <p:cNvPr id="456" name="그룹 455"/>
          <p:cNvGrpSpPr/>
          <p:nvPr/>
        </p:nvGrpSpPr>
        <p:grpSpPr>
          <a:xfrm>
            <a:off x="3844342" y="3701118"/>
            <a:ext cx="2981999" cy="487904"/>
            <a:chOff x="489357" y="3721691"/>
            <a:chExt cx="2981999" cy="561711"/>
          </a:xfrm>
        </p:grpSpPr>
        <p:sp>
          <p:nvSpPr>
            <p:cNvPr id="457" name="직사각형 456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60" name="직선 연결선 459"/>
          <p:cNvCxnSpPr/>
          <p:nvPr/>
        </p:nvCxnSpPr>
        <p:spPr>
          <a:xfrm>
            <a:off x="3856431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" name="그룹 460"/>
          <p:cNvGrpSpPr/>
          <p:nvPr/>
        </p:nvGrpSpPr>
        <p:grpSpPr>
          <a:xfrm>
            <a:off x="6826341" y="3663256"/>
            <a:ext cx="287329" cy="1569043"/>
            <a:chOff x="9883204" y="3796068"/>
            <a:chExt cx="287329" cy="1987038"/>
          </a:xfrm>
        </p:grpSpPr>
        <p:sp>
          <p:nvSpPr>
            <p:cNvPr id="46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64" name="그룹 463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65" name="TextBox 464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6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6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8" name="그룹 467"/>
          <p:cNvGrpSpPr/>
          <p:nvPr/>
        </p:nvGrpSpPr>
        <p:grpSpPr>
          <a:xfrm>
            <a:off x="3844342" y="4345382"/>
            <a:ext cx="2981999" cy="487904"/>
            <a:chOff x="489357" y="3721691"/>
            <a:chExt cx="2981999" cy="561711"/>
          </a:xfrm>
        </p:grpSpPr>
        <p:sp>
          <p:nvSpPr>
            <p:cNvPr id="469" name="직사각형 46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72" name="직선 연결선 471"/>
          <p:cNvCxnSpPr/>
          <p:nvPr/>
        </p:nvCxnSpPr>
        <p:spPr>
          <a:xfrm>
            <a:off x="3856431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그룹 472"/>
          <p:cNvGrpSpPr/>
          <p:nvPr/>
        </p:nvGrpSpPr>
        <p:grpSpPr>
          <a:xfrm>
            <a:off x="3844342" y="4970487"/>
            <a:ext cx="2981999" cy="267309"/>
            <a:chOff x="489357" y="3721691"/>
            <a:chExt cx="2981999" cy="307746"/>
          </a:xfrm>
        </p:grpSpPr>
        <p:sp>
          <p:nvSpPr>
            <p:cNvPr id="474" name="직사각형 473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6" name="직사각형 475"/>
          <p:cNvSpPr/>
          <p:nvPr/>
        </p:nvSpPr>
        <p:spPr>
          <a:xfrm>
            <a:off x="5698304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78" name="그룹 477"/>
          <p:cNvGrpSpPr/>
          <p:nvPr/>
        </p:nvGrpSpPr>
        <p:grpSpPr>
          <a:xfrm>
            <a:off x="7113599" y="3701118"/>
            <a:ext cx="2981999" cy="487904"/>
            <a:chOff x="489357" y="3721691"/>
            <a:chExt cx="2981999" cy="561711"/>
          </a:xfrm>
        </p:grpSpPr>
        <p:sp>
          <p:nvSpPr>
            <p:cNvPr id="479" name="직사각형 47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82" name="직선 연결선 481"/>
          <p:cNvCxnSpPr/>
          <p:nvPr/>
        </p:nvCxnSpPr>
        <p:spPr>
          <a:xfrm>
            <a:off x="7125688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3" name="그룹 482"/>
          <p:cNvGrpSpPr/>
          <p:nvPr/>
        </p:nvGrpSpPr>
        <p:grpSpPr>
          <a:xfrm>
            <a:off x="10095598" y="3663256"/>
            <a:ext cx="287329" cy="1569043"/>
            <a:chOff x="9883204" y="3796068"/>
            <a:chExt cx="287329" cy="1987038"/>
          </a:xfrm>
        </p:grpSpPr>
        <p:sp>
          <p:nvSpPr>
            <p:cNvPr id="48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87" name="TextBox 48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8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90" name="그룹 489"/>
          <p:cNvGrpSpPr/>
          <p:nvPr/>
        </p:nvGrpSpPr>
        <p:grpSpPr>
          <a:xfrm>
            <a:off x="7113599" y="4345382"/>
            <a:ext cx="2981999" cy="487904"/>
            <a:chOff x="489357" y="3721691"/>
            <a:chExt cx="2981999" cy="561711"/>
          </a:xfrm>
        </p:grpSpPr>
        <p:sp>
          <p:nvSpPr>
            <p:cNvPr id="491" name="직사각형 49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94" name="직선 연결선 493"/>
          <p:cNvCxnSpPr/>
          <p:nvPr/>
        </p:nvCxnSpPr>
        <p:spPr>
          <a:xfrm>
            <a:off x="7125688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5" name="그룹 494"/>
          <p:cNvGrpSpPr/>
          <p:nvPr/>
        </p:nvGrpSpPr>
        <p:grpSpPr>
          <a:xfrm>
            <a:off x="7113599" y="4970487"/>
            <a:ext cx="2981999" cy="267309"/>
            <a:chOff x="489357" y="3721691"/>
            <a:chExt cx="2981999" cy="307746"/>
          </a:xfrm>
        </p:grpSpPr>
        <p:sp>
          <p:nvSpPr>
            <p:cNvPr id="496" name="직사각형 495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98" name="직사각형 497"/>
          <p:cNvSpPr/>
          <p:nvPr/>
        </p:nvSpPr>
        <p:spPr>
          <a:xfrm>
            <a:off x="8967561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0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46888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직사각형 502"/>
          <p:cNvSpPr/>
          <p:nvPr/>
        </p:nvSpPr>
        <p:spPr>
          <a:xfrm>
            <a:off x="455951" y="3007211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타원 503"/>
          <p:cNvSpPr/>
          <p:nvPr/>
        </p:nvSpPr>
        <p:spPr>
          <a:xfrm>
            <a:off x="330555" y="293520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06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647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자유제안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천만상상오아시스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서울제안공모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천만상상오아시스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응답소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다산콜센터</a:t>
                      </a:r>
                      <a:r>
                        <a:rPr lang="en-US" altLang="ko-KR" sz="900" dirty="0" smtClean="0"/>
                        <a:t>) – </a:t>
                      </a: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천만상상오아시스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67195" y="3794761"/>
            <a:ext cx="3058679" cy="1318352"/>
            <a:chOff x="567195" y="4087587"/>
            <a:chExt cx="3058679" cy="1025525"/>
          </a:xfrm>
        </p:grpSpPr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9" name="그룹 508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0" name="직사각형 509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1" name="직선 연결선 510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직선 연결선 511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그룹 512"/>
          <p:cNvGrpSpPr/>
          <p:nvPr/>
        </p:nvGrpSpPr>
        <p:grpSpPr>
          <a:xfrm>
            <a:off x="567195" y="2286001"/>
            <a:ext cx="3058679" cy="1318352"/>
            <a:chOff x="567195" y="4087587"/>
            <a:chExt cx="3058679" cy="1025525"/>
          </a:xfrm>
        </p:grpSpPr>
        <p:pic>
          <p:nvPicPr>
            <p:cNvPr id="5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5" name="그룹 514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6" name="직사각형 515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7" name="직선 연결선 516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 517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9" name="직사각형 518"/>
          <p:cNvSpPr/>
          <p:nvPr/>
        </p:nvSpPr>
        <p:spPr>
          <a:xfrm>
            <a:off x="2328730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sp>
        <p:nvSpPr>
          <p:cNvPr id="520" name="직사각형 519"/>
          <p:cNvSpPr/>
          <p:nvPr/>
        </p:nvSpPr>
        <p:spPr>
          <a:xfrm>
            <a:off x="2328730" y="421035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grpSp>
        <p:nvGrpSpPr>
          <p:cNvPr id="521" name="그룹 520"/>
          <p:cNvGrpSpPr/>
          <p:nvPr/>
        </p:nvGrpSpPr>
        <p:grpSpPr>
          <a:xfrm>
            <a:off x="3870257" y="2286001"/>
            <a:ext cx="3058679" cy="1318352"/>
            <a:chOff x="567195" y="4087587"/>
            <a:chExt cx="3058679" cy="1025525"/>
          </a:xfrm>
        </p:grpSpPr>
        <p:pic>
          <p:nvPicPr>
            <p:cNvPr id="52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" name="그룹 522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24" name="직사각형 523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5" name="직선 연결선 524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직선 연결선 525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7" name="직사각형 526"/>
          <p:cNvSpPr/>
          <p:nvPr/>
        </p:nvSpPr>
        <p:spPr>
          <a:xfrm>
            <a:off x="4770636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28" name="그룹 527"/>
          <p:cNvGrpSpPr/>
          <p:nvPr/>
        </p:nvGrpSpPr>
        <p:grpSpPr>
          <a:xfrm>
            <a:off x="3870257" y="3810183"/>
            <a:ext cx="3058679" cy="1318352"/>
            <a:chOff x="567195" y="4087587"/>
            <a:chExt cx="3058679" cy="1025525"/>
          </a:xfrm>
        </p:grpSpPr>
        <p:pic>
          <p:nvPicPr>
            <p:cNvPr id="5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0" name="그룹 529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31" name="직사각형 530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32" name="직선 연결선 531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직선 연결선 532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4" name="직사각형 533"/>
          <p:cNvSpPr/>
          <p:nvPr/>
        </p:nvSpPr>
        <p:spPr>
          <a:xfrm>
            <a:off x="4770636" y="4233394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34882" y="1840798"/>
            <a:ext cx="1419405" cy="3491578"/>
            <a:chOff x="-1250353" y="1840798"/>
            <a:chExt cx="1419405" cy="3491578"/>
          </a:xfrm>
        </p:grpSpPr>
        <p:pic>
          <p:nvPicPr>
            <p:cNvPr id="539" name="Picture 7" descr="C:\Users\kimsy\Downloads\6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00"/>
            <a:stretch/>
          </p:blipFill>
          <p:spPr bwMode="auto">
            <a:xfrm>
              <a:off x="-1134020" y="1840798"/>
              <a:ext cx="1303072" cy="3491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0" name="직사각형 539"/>
            <p:cNvSpPr/>
            <p:nvPr/>
          </p:nvSpPr>
          <p:spPr>
            <a:xfrm>
              <a:off x="-1124957" y="3176516"/>
              <a:ext cx="866775" cy="138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1" name="타원 540"/>
            <p:cNvSpPr/>
            <p:nvPr/>
          </p:nvSpPr>
          <p:spPr>
            <a:xfrm>
              <a:off x="-1250353" y="3176516"/>
              <a:ext cx="159603" cy="138159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88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0531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원순씨 </a:t>
                      </a:r>
                      <a:r>
                        <a:rPr lang="en-US" altLang="ko-KR" sz="900" dirty="0" smtClean="0"/>
                        <a:t>SNS</a:t>
                      </a:r>
                      <a:r>
                        <a:rPr lang="ko-KR" altLang="en-US" sz="900" dirty="0" smtClean="0"/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6621639" cy="17591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9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51215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" name="직사각형 539"/>
          <p:cNvSpPr/>
          <p:nvPr/>
        </p:nvSpPr>
        <p:spPr>
          <a:xfrm>
            <a:off x="460278" y="3354440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334882" y="3354440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28" y="2257425"/>
            <a:ext cx="5425337" cy="303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타원 98"/>
          <p:cNvSpPr/>
          <p:nvPr/>
        </p:nvSpPr>
        <p:spPr>
          <a:xfrm>
            <a:off x="1545382" y="230591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734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공통기능설명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영상통화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키네틱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7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공통기능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1265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음성인식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지도확대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err="1" smtClean="0"/>
                        <a:t>정방향</a:t>
                      </a:r>
                      <a:r>
                        <a:rPr lang="ko-KR" altLang="en-US" sz="900" dirty="0" smtClean="0"/>
                        <a:t> 지도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담당자연결 버튼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영상전화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화면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메신저 선택 </a:t>
                      </a:r>
                      <a:r>
                        <a:rPr lang="ko-KR" altLang="en-US" sz="900" dirty="0" err="1" smtClean="0"/>
                        <a:t>레이어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영상전화 팝업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pSp>
        <p:nvGrpSpPr>
          <p:cNvPr id="74" name="그룹 73"/>
          <p:cNvGrpSpPr/>
          <p:nvPr/>
        </p:nvGrpSpPr>
        <p:grpSpPr>
          <a:xfrm>
            <a:off x="1379913" y="4930493"/>
            <a:ext cx="4193545" cy="275516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직사각형 76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386260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사각형 설명선 99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2072655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/>
          <p:cNvSpPr/>
          <p:nvPr/>
        </p:nvSpPr>
        <p:spPr>
          <a:xfrm>
            <a:off x="2106340" y="34770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140" name="직사각형 139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직사각형 142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직사각형 16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80" name="직사각형 1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83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86" name="그룹 18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89" name="그룹 18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8" name="그룹 20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10" name="직사각형 20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1" name="타원 21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2" name="직사각형 21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5" name="직사각형 20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6" name="타원 20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7" name="직사각형 20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1" name="그룹 190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8" name="그룹 19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1" name="타원 20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2" name="직사각형 20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9" name="직사각형 19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2" name="그룹 191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3" name="그룹 19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5" name="직사각형 19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6" name="타원 19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직사각형 19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4" name="직사각형 19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13" name="직사각형 212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216" name="직사각형 21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2617047" y="2171466"/>
            <a:ext cx="915498" cy="1096980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9" name="사각형 설명선 218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전화연결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메신저</a:t>
              </a:r>
            </a:p>
          </p:txBody>
        </p:sp>
      </p:grpSp>
      <p:pic>
        <p:nvPicPr>
          <p:cNvPr id="224" name="_x281738800" descr="EMB0000098845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36" y="1798816"/>
            <a:ext cx="3322434" cy="185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타원 224"/>
          <p:cNvSpPr/>
          <p:nvPr/>
        </p:nvSpPr>
        <p:spPr>
          <a:xfrm>
            <a:off x="3292298" y="297193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4" y="5087498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" name="타원 226"/>
          <p:cNvSpPr/>
          <p:nvPr/>
        </p:nvSpPr>
        <p:spPr>
          <a:xfrm>
            <a:off x="526447" y="4927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Picture 2" descr="C:\Users\kimsy\Desktop\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6" y="2959487"/>
            <a:ext cx="291323" cy="11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824" y="180231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메뉴구성도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46132"/>
              </p:ext>
            </p:extLst>
          </p:nvPr>
        </p:nvGraphicFramePr>
        <p:xfrm>
          <a:off x="594172" y="4212678"/>
          <a:ext cx="9649072" cy="2673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7128792"/>
                <a:gridCol w="1872208"/>
              </a:tblGrid>
              <a:tr h="277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순위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메뉴 명명 규칙 및 용어정의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대상 시스템에서 사용하는 용어를 메뉴이름으로 사용한다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TOPIS</a:t>
                      </a:r>
                      <a:r>
                        <a:rPr lang="ko-KR" altLang="en-US" sz="900" dirty="0" smtClean="0"/>
                        <a:t>에서 제공하는 데이터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버스정보</a:t>
                      </a:r>
                      <a:r>
                        <a:rPr lang="en-US" altLang="ko-KR" sz="900" dirty="0" smtClean="0"/>
                        <a:t>(X) </a:t>
                      </a:r>
                      <a:r>
                        <a:rPr lang="ko-KR" altLang="en-US" sz="900" dirty="0" smtClean="0"/>
                        <a:t>버스</a:t>
                      </a:r>
                      <a:r>
                        <a:rPr lang="en-US" altLang="ko-KR" sz="900" dirty="0" smtClean="0"/>
                        <a:t>(O) , </a:t>
                      </a:r>
                      <a:r>
                        <a:rPr lang="ko-KR" altLang="en-US" sz="900" dirty="0" smtClean="0"/>
                        <a:t>지하철정보</a:t>
                      </a:r>
                      <a:r>
                        <a:rPr lang="en-US" altLang="ko-KR" sz="900" dirty="0" smtClean="0"/>
                        <a:t>(X)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지하철</a:t>
                      </a:r>
                      <a:r>
                        <a:rPr lang="en-US" altLang="ko-KR" sz="900" baseline="0" dirty="0" smtClean="0"/>
                        <a:t>(O)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자동기상관측시스템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기상현황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smtClean="0"/>
                        <a:t>기상정보</a:t>
                      </a:r>
                      <a:r>
                        <a:rPr lang="en-US" altLang="ko-KR" sz="900" baseline="0" dirty="0" smtClean="0"/>
                        <a:t>(X)</a:t>
                      </a:r>
                    </a:p>
                    <a:p>
                      <a:pPr algn="l" latinLnBrk="1"/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대기환경정보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대기환경정보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err="1" smtClean="0"/>
                        <a:t>대기질현황</a:t>
                      </a:r>
                      <a:r>
                        <a:rPr lang="en-US" altLang="ko-KR" sz="900" baseline="0" dirty="0" smtClean="0"/>
                        <a:t>(X)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두개</a:t>
                      </a:r>
                      <a:r>
                        <a:rPr lang="ko-KR" altLang="en-US" sz="900" dirty="0" smtClean="0"/>
                        <a:t> 이상의 유사한 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가 조합되는 경우 데이터의 양과 중요도에 따라 모두 표기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가운데점으로</a:t>
                      </a:r>
                      <a:r>
                        <a:rPr lang="ko-KR" altLang="en-US" sz="900" dirty="0" smtClean="0"/>
                        <a:t> 구분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하거나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통합용어를 사용하는 경우 </a:t>
                      </a:r>
                      <a:r>
                        <a:rPr lang="ko-KR" altLang="en-US" sz="900" dirty="0" err="1" smtClean="0"/>
                        <a:t>분류체계명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중분류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을 사용한다</a:t>
                      </a:r>
                      <a:r>
                        <a:rPr lang="en-US" altLang="ko-KR" sz="900" dirty="0" smtClean="0"/>
                        <a:t>. </a:t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모두 표기 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기상현황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대기환경 또는 기상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</a:t>
                      </a:r>
                      <a:endParaRPr lang="en-US" altLang="ko-KR" sz="9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통합용어 사용시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환경 </a:t>
                      </a:r>
                      <a:r>
                        <a:rPr lang="en-US" altLang="ko-KR" sz="900" dirty="0" smtClean="0"/>
                        <a:t>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통합 용어를 사용하는 경우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승인 필요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다량의 데이터를 분류해서 </a:t>
                      </a:r>
                      <a:r>
                        <a:rPr lang="ko-KR" altLang="en-US" sz="900" dirty="0" err="1" smtClean="0"/>
                        <a:t>메뉴명으로</a:t>
                      </a:r>
                      <a:r>
                        <a:rPr lang="ko-KR" altLang="en-US" sz="900" dirty="0" smtClean="0"/>
                        <a:t> 표기해야 하는 경우 </a:t>
                      </a:r>
                      <a:r>
                        <a:rPr lang="ko-KR" altLang="en-US" sz="900" dirty="0" err="1" smtClean="0"/>
                        <a:t>열린데이터</a:t>
                      </a:r>
                      <a:r>
                        <a:rPr lang="ko-KR" altLang="en-US" sz="900" dirty="0" smtClean="0"/>
                        <a:t> 분류체계를 따른다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분류체계 결정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용어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현황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현재의 상황 즉 실시간 데이터를 제공받고 있을 때</a:t>
                      </a:r>
                      <a:r>
                        <a:rPr lang="ko-KR" altLang="en-US" sz="900" baseline="0" dirty="0" smtClean="0"/>
                        <a:t> 사용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관찰이나 측정을 통하여 수집한 자료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상황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과정에 따라 변동되고 있는 자료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2307" y="156390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8467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08610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32340" y="396255"/>
            <a:ext cx="1934607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꺾인 연결선 41"/>
          <p:cNvCxnSpPr>
            <a:stCxn id="39" idx="0"/>
            <a:endCxn id="38" idx="0"/>
          </p:cNvCxnSpPr>
          <p:nvPr/>
        </p:nvCxnSpPr>
        <p:spPr>
          <a:xfrm rot="16200000" flipV="1">
            <a:off x="5291091" y="-2334174"/>
            <a:ext cx="2" cy="7796160"/>
          </a:xfrm>
          <a:prstGeom prst="bentConnector3">
            <a:avLst>
              <a:gd name="adj1" fmla="val 1143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1" idx="2"/>
          </p:cNvCxnSpPr>
          <p:nvPr/>
        </p:nvCxnSpPr>
        <p:spPr>
          <a:xfrm>
            <a:off x="5399644" y="756295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758458" y="1332359"/>
            <a:ext cx="3058" cy="2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122564" y="1332359"/>
            <a:ext cx="1" cy="23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6180" y="124746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메뉴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0178" y="2085135"/>
            <a:ext cx="9698933" cy="175143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/>
          <p:cNvCxnSpPr>
            <a:stCxn id="38" idx="2"/>
          </p:cNvCxnSpPr>
          <p:nvPr/>
        </p:nvCxnSpPr>
        <p:spPr>
          <a:xfrm flipH="1">
            <a:off x="1393011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968" y="219219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>
            <a:stCxn id="39" idx="2"/>
            <a:endCxn id="57" idx="0"/>
          </p:cNvCxnSpPr>
          <p:nvPr/>
        </p:nvCxnSpPr>
        <p:spPr>
          <a:xfrm flipH="1">
            <a:off x="9185185" y="1923947"/>
            <a:ext cx="3987" cy="620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129313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136167" y="1563909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35216"/>
              </p:ext>
            </p:extLst>
          </p:nvPr>
        </p:nvGraphicFramePr>
        <p:xfrm>
          <a:off x="795698" y="2544195"/>
          <a:ext cx="1302185" cy="1133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재난안전대응현황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기상현황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실시간 수질</a:t>
                      </a:r>
                      <a:r>
                        <a:rPr lang="en-US" altLang="ko-KR" sz="1000" b="0" dirty="0" smtClean="0"/>
                        <a:t>〮</a:t>
                      </a:r>
                      <a:r>
                        <a:rPr lang="ko-KR" altLang="en-US" sz="1000" b="0" dirty="0" smtClean="0"/>
                        <a:t>수해정보</a:t>
                      </a:r>
                      <a:r>
                        <a:rPr lang="en-US" altLang="ko-KR" sz="1000" b="0" dirty="0" smtClean="0"/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물가정보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671"/>
              </p:ext>
            </p:extLst>
          </p:nvPr>
        </p:nvGraphicFramePr>
        <p:xfrm>
          <a:off x="3498202" y="2544195"/>
          <a:ext cx="1302185" cy="485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이슈모니터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시민참여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트위터</a:t>
                      </a:r>
                      <a:r>
                        <a:rPr lang="en-US" altLang="ko-KR" sz="1000" dirty="0" smtClean="0"/>
                        <a:t>〮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원순씨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55060"/>
              </p:ext>
            </p:extLst>
          </p:nvPr>
        </p:nvGraphicFramePr>
        <p:xfrm>
          <a:off x="6110264" y="2544195"/>
          <a:ext cx="1302185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주요추진사업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시장공약사업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00909"/>
              </p:ext>
            </p:extLst>
          </p:nvPr>
        </p:nvGraphicFramePr>
        <p:xfrm>
          <a:off x="8534093" y="2544195"/>
          <a:ext cx="1302185" cy="16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시정목록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8" name="직선 연결선 57"/>
          <p:cNvCxnSpPr/>
          <p:nvPr/>
        </p:nvCxnSpPr>
        <p:spPr>
          <a:xfrm>
            <a:off x="5399644" y="956249"/>
            <a:ext cx="2395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42844" y="822970"/>
            <a:ext cx="1152128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/>
          <p:cNvCxnSpPr>
            <a:stCxn id="52" idx="2"/>
            <a:endCxn id="56" idx="0"/>
          </p:cNvCxnSpPr>
          <p:nvPr/>
        </p:nvCxnSpPr>
        <p:spPr>
          <a:xfrm>
            <a:off x="6756872" y="1923949"/>
            <a:ext cx="4484" cy="620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73282" y="252239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3425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실시간도시현황</a:t>
                      </a:r>
                      <a:r>
                        <a:rPr lang="ko-KR" altLang="en-US" sz="900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 및 상세정보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원순씨 </a:t>
                      </a:r>
                      <a:r>
                        <a:rPr lang="en-US" altLang="ko-KR" sz="900" dirty="0" smtClean="0"/>
                        <a:t>#</a:t>
                      </a:r>
                      <a:r>
                        <a:rPr lang="ko-KR" altLang="en-US" sz="900" dirty="0" smtClean="0"/>
                        <a:t>해시태그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실시간 도시현황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7" y="3252624"/>
            <a:ext cx="1180516" cy="19649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sp>
        <p:nvSpPr>
          <p:cNvPr id="262" name="타원 261"/>
          <p:cNvSpPr/>
          <p:nvPr/>
        </p:nvSpPr>
        <p:spPr>
          <a:xfrm>
            <a:off x="5689786" y="3220508"/>
            <a:ext cx="159603" cy="14077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064375" y="2075774"/>
            <a:ext cx="3329971" cy="3194846"/>
            <a:chOff x="7064375" y="2049468"/>
            <a:chExt cx="3329971" cy="3221151"/>
          </a:xfrm>
        </p:grpSpPr>
        <p:grpSp>
          <p:nvGrpSpPr>
            <p:cNvPr id="6" name="그룹 5"/>
            <p:cNvGrpSpPr/>
            <p:nvPr/>
          </p:nvGrpSpPr>
          <p:grpSpPr>
            <a:xfrm>
              <a:off x="7123658" y="2092859"/>
              <a:ext cx="3201442" cy="1497501"/>
              <a:chOff x="7123658" y="1845502"/>
              <a:chExt cx="3480736" cy="169779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123658" y="1847850"/>
                <a:ext cx="1118536" cy="1695449"/>
                <a:chOff x="7123658" y="2035593"/>
                <a:chExt cx="1118536" cy="1951399"/>
              </a:xfrm>
            </p:grpSpPr>
            <p:grpSp>
              <p:nvGrpSpPr>
                <p:cNvPr id="88" name="그룹 87"/>
                <p:cNvGrpSpPr/>
                <p:nvPr/>
              </p:nvGrpSpPr>
              <p:grpSpPr>
                <a:xfrm>
                  <a:off x="7123658" y="2035593"/>
                  <a:ext cx="1118536" cy="592910"/>
                  <a:chOff x="7218908" y="3954121"/>
                  <a:chExt cx="893428" cy="690606"/>
                </a:xfrm>
              </p:grpSpPr>
              <p:sp>
                <p:nvSpPr>
                  <p:cNvPr id="89" name="직사각형 88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90" name="직선 연결선 89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그룹 91"/>
                <p:cNvGrpSpPr/>
                <p:nvPr/>
              </p:nvGrpSpPr>
              <p:grpSpPr>
                <a:xfrm>
                  <a:off x="7123658" y="2715537"/>
                  <a:ext cx="1118536" cy="1271455"/>
                  <a:chOff x="7218908" y="3954121"/>
                  <a:chExt cx="893428" cy="1480957"/>
                </a:xfrm>
              </p:grpSpPr>
              <p:sp>
                <p:nvSpPr>
                  <p:cNvPr id="93" name="직사각형 92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직사각형 100"/>
                  <p:cNvSpPr/>
                  <p:nvPr/>
                </p:nvSpPr>
                <p:spPr>
                  <a:xfrm>
                    <a:off x="7218908" y="4744472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2" name="직선 연결선 101"/>
                  <p:cNvCxnSpPr/>
                  <p:nvPr/>
                </p:nvCxnSpPr>
                <p:spPr>
                  <a:xfrm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/>
                  <p:cNvCxnSpPr/>
                  <p:nvPr/>
                </p:nvCxnSpPr>
                <p:spPr>
                  <a:xfrm flipH="1"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" name="그룹 4"/>
              <p:cNvGrpSpPr/>
              <p:nvPr/>
            </p:nvGrpSpPr>
            <p:grpSpPr>
              <a:xfrm>
                <a:off x="8304758" y="1845502"/>
                <a:ext cx="1118536" cy="1695449"/>
                <a:chOff x="7123658" y="3712402"/>
                <a:chExt cx="1118536" cy="1695449"/>
              </a:xfrm>
            </p:grpSpPr>
            <p:grpSp>
              <p:nvGrpSpPr>
                <p:cNvPr id="128" name="그룹 127"/>
                <p:cNvGrpSpPr/>
                <p:nvPr/>
              </p:nvGrpSpPr>
              <p:grpSpPr>
                <a:xfrm>
                  <a:off x="7123658" y="3712402"/>
                  <a:ext cx="1118536" cy="1695449"/>
                  <a:chOff x="7123658" y="2035593"/>
                  <a:chExt cx="1118536" cy="1951399"/>
                </a:xfrm>
              </p:grpSpPr>
              <p:grpSp>
                <p:nvGrpSpPr>
                  <p:cNvPr id="129" name="그룹 128"/>
                  <p:cNvGrpSpPr/>
                  <p:nvPr/>
                </p:nvGrpSpPr>
                <p:grpSpPr>
                  <a:xfrm>
                    <a:off x="7123658" y="2035593"/>
                    <a:ext cx="1118536" cy="592910"/>
                    <a:chOff x="7218908" y="3954121"/>
                    <a:chExt cx="893428" cy="690606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7218908" y="3954121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181" name="직선 연결선 180"/>
                    <p:cNvCxnSpPr/>
                    <p:nvPr/>
                  </p:nvCxnSpPr>
                  <p:spPr>
                    <a:xfrm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직선 연결선 181"/>
                    <p:cNvCxnSpPr/>
                    <p:nvPr/>
                  </p:nvCxnSpPr>
                  <p:spPr>
                    <a:xfrm flipH="1"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7123658" y="2715537"/>
                    <a:ext cx="1118536" cy="1271455"/>
                    <a:chOff x="7218908" y="3954121"/>
                    <a:chExt cx="893428" cy="1480957"/>
                  </a:xfrm>
                </p:grpSpPr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7218908" y="3954121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141" name="직선 연결선 140"/>
                    <p:cNvCxnSpPr/>
                    <p:nvPr/>
                  </p:nvCxnSpPr>
                  <p:spPr>
                    <a:xfrm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직선 연결선 141"/>
                    <p:cNvCxnSpPr/>
                    <p:nvPr/>
                  </p:nvCxnSpPr>
                  <p:spPr>
                    <a:xfrm flipH="1"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7218908" y="4744472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145" name="직선 연결선 144"/>
                    <p:cNvCxnSpPr/>
                    <p:nvPr/>
                  </p:nvCxnSpPr>
                  <p:spPr>
                    <a:xfrm>
                      <a:off x="7218908" y="4744472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직선 연결선 145"/>
                    <p:cNvCxnSpPr/>
                    <p:nvPr/>
                  </p:nvCxnSpPr>
                  <p:spPr>
                    <a:xfrm flipH="1">
                      <a:off x="7218908" y="4744472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83" name="TextBox 182"/>
                <p:cNvSpPr txBox="1"/>
                <p:nvPr/>
              </p:nvSpPr>
              <p:spPr>
                <a:xfrm>
                  <a:off x="7300442" y="3866454"/>
                  <a:ext cx="7481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외국인관광</a:t>
                  </a:r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객</a:t>
                  </a: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7300442" y="4396261"/>
                  <a:ext cx="7481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공공임대주택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공급확</a:t>
                  </a:r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5" name="TextBox 184"/>
                <p:cNvSpPr txBox="1"/>
                <p:nvPr/>
              </p:nvSpPr>
              <p:spPr>
                <a:xfrm>
                  <a:off x="7300442" y="5013727"/>
                  <a:ext cx="7481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꾸미고 꾸미는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학교 화장실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16" name="그룹 215"/>
              <p:cNvGrpSpPr/>
              <p:nvPr/>
            </p:nvGrpSpPr>
            <p:grpSpPr>
              <a:xfrm>
                <a:off x="9485858" y="1845502"/>
                <a:ext cx="1118536" cy="1695449"/>
                <a:chOff x="7123658" y="3712402"/>
                <a:chExt cx="1118536" cy="1695449"/>
              </a:xfrm>
            </p:grpSpPr>
            <p:grpSp>
              <p:nvGrpSpPr>
                <p:cNvPr id="217" name="그룹 216"/>
                <p:cNvGrpSpPr/>
                <p:nvPr/>
              </p:nvGrpSpPr>
              <p:grpSpPr>
                <a:xfrm>
                  <a:off x="7123658" y="3712402"/>
                  <a:ext cx="1118536" cy="1695449"/>
                  <a:chOff x="7123658" y="2035593"/>
                  <a:chExt cx="1118536" cy="1951399"/>
                </a:xfrm>
              </p:grpSpPr>
              <p:grpSp>
                <p:nvGrpSpPr>
                  <p:cNvPr id="221" name="그룹 220"/>
                  <p:cNvGrpSpPr/>
                  <p:nvPr/>
                </p:nvGrpSpPr>
                <p:grpSpPr>
                  <a:xfrm>
                    <a:off x="7123658" y="2035593"/>
                    <a:ext cx="1118536" cy="592910"/>
                    <a:chOff x="7218908" y="3954121"/>
                    <a:chExt cx="893428" cy="690606"/>
                  </a:xfrm>
                </p:grpSpPr>
                <p:sp>
                  <p:nvSpPr>
                    <p:cNvPr id="229" name="직사각형 228"/>
                    <p:cNvSpPr/>
                    <p:nvPr/>
                  </p:nvSpPr>
                  <p:spPr>
                    <a:xfrm>
                      <a:off x="7218908" y="3954121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230" name="직선 연결선 229"/>
                    <p:cNvCxnSpPr/>
                    <p:nvPr/>
                  </p:nvCxnSpPr>
                  <p:spPr>
                    <a:xfrm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직선 연결선 230"/>
                    <p:cNvCxnSpPr/>
                    <p:nvPr/>
                  </p:nvCxnSpPr>
                  <p:spPr>
                    <a:xfrm flipH="1"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2" name="그룹 221"/>
                  <p:cNvGrpSpPr/>
                  <p:nvPr/>
                </p:nvGrpSpPr>
                <p:grpSpPr>
                  <a:xfrm>
                    <a:off x="7123658" y="2715537"/>
                    <a:ext cx="1118536" cy="1271455"/>
                    <a:chOff x="7218908" y="3954121"/>
                    <a:chExt cx="893428" cy="1480957"/>
                  </a:xfrm>
                </p:grpSpPr>
                <p:sp>
                  <p:nvSpPr>
                    <p:cNvPr id="223" name="직사각형 222"/>
                    <p:cNvSpPr/>
                    <p:nvPr/>
                  </p:nvSpPr>
                  <p:spPr>
                    <a:xfrm>
                      <a:off x="7218908" y="3954121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224" name="직선 연결선 223"/>
                    <p:cNvCxnSpPr/>
                    <p:nvPr/>
                  </p:nvCxnSpPr>
                  <p:spPr>
                    <a:xfrm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직선 연결선 224"/>
                    <p:cNvCxnSpPr/>
                    <p:nvPr/>
                  </p:nvCxnSpPr>
                  <p:spPr>
                    <a:xfrm flipH="1">
                      <a:off x="7218908" y="3954121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26" name="직사각형 225"/>
                    <p:cNvSpPr/>
                    <p:nvPr/>
                  </p:nvSpPr>
                  <p:spPr>
                    <a:xfrm>
                      <a:off x="7218908" y="4744472"/>
                      <a:ext cx="893428" cy="6906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140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cxnSp>
                  <p:nvCxnSpPr>
                    <p:cNvPr id="227" name="직선 연결선 226"/>
                    <p:cNvCxnSpPr/>
                    <p:nvPr/>
                  </p:nvCxnSpPr>
                  <p:spPr>
                    <a:xfrm>
                      <a:off x="7218908" y="4744472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/>
                    <p:cNvCxnSpPr/>
                    <p:nvPr/>
                  </p:nvCxnSpPr>
                  <p:spPr>
                    <a:xfrm flipH="1">
                      <a:off x="7218908" y="4744472"/>
                      <a:ext cx="893428" cy="6906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18" name="TextBox 217"/>
                <p:cNvSpPr txBox="1"/>
                <p:nvPr/>
              </p:nvSpPr>
              <p:spPr>
                <a:xfrm>
                  <a:off x="7300442" y="3804898"/>
                  <a:ext cx="7481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공공부문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비정규직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정규직화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>
                <a:xfrm>
                  <a:off x="7300442" y="4449633"/>
                  <a:ext cx="7481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환자안심병원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병상수</a:t>
                  </a: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확대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7300442" y="5013727"/>
                  <a:ext cx="748184" cy="24622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올빼미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ctr" defTabSz="1043056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8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버스노</a:t>
                  </a:r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선</a:t>
                  </a:r>
                  <a:endPara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7300442" y="2267820"/>
              <a:ext cx="748184" cy="1085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채무감소현황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00442" y="2735123"/>
              <a:ext cx="748184" cy="217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국공립어린이집수확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300442" y="3279744"/>
              <a:ext cx="748184" cy="2171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찾아가는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동주민센터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3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065" y="3572859"/>
              <a:ext cx="227182" cy="109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직사각형 253"/>
            <p:cNvSpPr/>
            <p:nvPr/>
          </p:nvSpPr>
          <p:spPr>
            <a:xfrm>
              <a:off x="7064375" y="3701401"/>
              <a:ext cx="3329971" cy="175874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향</a:t>
              </a: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8953500" y="3926412"/>
              <a:ext cx="1371600" cy="13442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899861" y="3927230"/>
              <a:ext cx="1199367" cy="190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트위터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해시태그 목록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7115175" y="3926412"/>
              <a:ext cx="1771650" cy="13442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7115175" y="3927230"/>
              <a:ext cx="1452642" cy="190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여론동향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정보소통광장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3" name="타원 262"/>
            <p:cNvSpPr/>
            <p:nvPr/>
          </p:nvSpPr>
          <p:spPr>
            <a:xfrm>
              <a:off x="7074483" y="2049468"/>
              <a:ext cx="159603" cy="14077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4" name="타원 263"/>
            <p:cNvSpPr/>
            <p:nvPr/>
          </p:nvSpPr>
          <p:spPr>
            <a:xfrm>
              <a:off x="7074483" y="3806886"/>
              <a:ext cx="159603" cy="14077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13" name="직선 연결선 112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5" name="직사각형 11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512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그룹 21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2" name="직사각형 12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9" name="그룹 1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" name="그룹 1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6" name="직사각형 12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" name="타원 1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7" name="직사각형 12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72" name="그룹 171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6" name="직사각형 17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타원 17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직사각형 18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87" name="그룹 18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8" name="그룹 18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0" name="직사각형 18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1" name="타원 19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2" name="직사각형 19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9" name="직사각형 18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3" name="그룹 192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4" name="그룹 19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6" name="직사각형 19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타원 19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8" name="직사각형 19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5" name="직사각형 19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  <p:pic>
          <p:nvPicPr>
            <p:cNvPr id="21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901" y="5038898"/>
              <a:ext cx="2282089" cy="178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직사각형 21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233" name="직사각형 232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그룹 124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0" name="사각형 설명선 129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5916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2224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427014" y="2131284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18710" y="2131284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451442" y="2409380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258470" y="23395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258470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287838" y="33250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973330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87401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84" name="직사각형 83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sp>
        <p:nvSpPr>
          <p:cNvPr id="176" name="타원 175"/>
          <p:cNvSpPr/>
          <p:nvPr/>
        </p:nvSpPr>
        <p:spPr>
          <a:xfrm>
            <a:off x="7058024" y="2111644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41664" y="4074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3" name="직사각형 10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그룹 10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1" name="직사각형 12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3" name="그룹 12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타원 1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9" name="직사각형 1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5" name="그룹 17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3" name="타원 18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5" name="그룹 12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2" name="타원 1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5" name="직사각형 194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타원 118"/>
          <p:cNvSpPr/>
          <p:nvPr/>
        </p:nvSpPr>
        <p:spPr>
          <a:xfrm>
            <a:off x="7058024" y="3785135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97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30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427014" y="2131284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18710" y="2131284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451442" y="2409380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258470" y="23395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258470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287838" y="33250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973330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87401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84" name="직사각형 83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sp>
        <p:nvSpPr>
          <p:cNvPr id="176" name="타원 175"/>
          <p:cNvSpPr/>
          <p:nvPr/>
        </p:nvSpPr>
        <p:spPr>
          <a:xfrm>
            <a:off x="7058024" y="2111644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41664" y="4074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3" name="직사각형 10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그룹 10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1" name="직사각형 12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3" name="그룹 12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타원 1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9" name="직사각형 1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5" name="그룹 17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3" name="타원 18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5" name="그룹 12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2" name="타원 1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5" name="직사각형 194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/>
          <p:cNvSpPr/>
          <p:nvPr/>
        </p:nvSpPr>
        <p:spPr>
          <a:xfrm>
            <a:off x="447715" y="3103984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416181" y="303262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7058024" y="3785135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6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62673"/>
              </p:ext>
            </p:extLst>
          </p:nvPr>
        </p:nvGraphicFramePr>
        <p:xfrm>
          <a:off x="424212" y="4259119"/>
          <a:ext cx="3328638" cy="10743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6024"/>
                <a:gridCol w="2582614"/>
              </a:tblGrid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도로함몰에 따른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 인명피해 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 발생 일시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2016.11.03 13:20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7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r>
                        <a:rPr lang="ko-KR" altLang="en-US" sz="7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번출구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도로가 함몰되면서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상수관이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파열되어 인근 지역 교통통제 중이며 지나가던 행인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부상으로응급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도로교통과 홍길동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소방방재센터 김길동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067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사고지역 위치표시 팝업 상세정보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추이 및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사고명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발생일시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내용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관련기사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담당자선택 시 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메신저 연결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해시태그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시간대별 대응현황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현장사진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상세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해당사고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발생일시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50956" y="6084887"/>
            <a:ext cx="2614901" cy="46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기술검토</a:t>
            </a:r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74" y="5204230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2034880"/>
            <a:ext cx="3303996" cy="190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057289" y="2034880"/>
            <a:ext cx="3329971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089" y="3714845"/>
            <a:ext cx="3343212" cy="543219"/>
            <a:chOff x="414556" y="3044115"/>
            <a:chExt cx="3337948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0540" y="3044115"/>
              <a:ext cx="3301964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63439"/>
              <a:ext cx="29163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도로함몰에 따른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 인명피해 발생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79218"/>
              <a:ext cx="3269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번출구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도로가 함몰되면서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상수관이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파열되어 인근 지역 교통통제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중이며 지나가던 행인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부상으로응급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후송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2034880"/>
            <a:ext cx="3304487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78690" y="2288893"/>
            <a:ext cx="3087167" cy="1307869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/>
          <p:cNvGrpSpPr/>
          <p:nvPr/>
        </p:nvGrpSpPr>
        <p:grpSpPr>
          <a:xfrm>
            <a:off x="7190308" y="3795665"/>
            <a:ext cx="3075550" cy="1498658"/>
            <a:chOff x="7190308" y="3971087"/>
            <a:chExt cx="3075550" cy="1467688"/>
          </a:xfrm>
        </p:grpSpPr>
        <p:sp>
          <p:nvSpPr>
            <p:cNvPr id="41" name="직사각형 40"/>
            <p:cNvSpPr/>
            <p:nvPr/>
          </p:nvSpPr>
          <p:spPr>
            <a:xfrm>
              <a:off x="7190308" y="3971087"/>
              <a:ext cx="1561097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68105" y="4012619"/>
              <a:ext cx="1326004" cy="51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Seoul.simple.co.kr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기사목록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언론사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기사제목  날짜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800034" y="3971087"/>
              <a:ext cx="146582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45629" y="4012619"/>
              <a:ext cx="1199367" cy="1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트위터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해시태그 목록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683817" y="3908634"/>
            <a:ext cx="915498" cy="977528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사각형 설명선 62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전화연결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메신저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68351" y="2208317"/>
            <a:ext cx="1804268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13:30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도로함몰 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상수관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파열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938750" y="2288893"/>
            <a:ext cx="992126" cy="653934"/>
            <a:chOff x="5938750" y="2066087"/>
            <a:chExt cx="992126" cy="733844"/>
          </a:xfrm>
        </p:grpSpPr>
        <p:grpSp>
          <p:nvGrpSpPr>
            <p:cNvPr id="17" name="그룹 16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8750" y="2993877"/>
            <a:ext cx="992126" cy="653934"/>
            <a:chOff x="5938750" y="2066087"/>
            <a:chExt cx="992126" cy="733844"/>
          </a:xfrm>
        </p:grpSpPr>
        <p:grpSp>
          <p:nvGrpSpPr>
            <p:cNvPr id="112" name="그룹 11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직사각형 119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현장영상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938750" y="3826145"/>
            <a:ext cx="992126" cy="653934"/>
            <a:chOff x="5938750" y="2066087"/>
            <a:chExt cx="992126" cy="7338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5" name="직선 연결선 124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7" y="5223285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769510" y="2541057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3769510" y="2913334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69510" y="328561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78748" y="2227657"/>
            <a:ext cx="0" cy="3162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49719" y="2848512"/>
            <a:ext cx="1042273" cy="3016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Seoul.simple.co.kr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014916" y="2848512"/>
            <a:ext cx="1042272" cy="3016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추이현황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Seoul.simple.co.kr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786783" y="3325800"/>
            <a:ext cx="159603" cy="156446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17" y="2092180"/>
            <a:ext cx="1332436" cy="134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430881" y="425239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18426" y="503518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3680991" y="205563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5858948" y="222690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7110506" y="2209826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7110506" y="3772503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938750" y="4581521"/>
            <a:ext cx="992126" cy="653934"/>
            <a:chOff x="5938750" y="2066087"/>
            <a:chExt cx="992126" cy="733844"/>
          </a:xfrm>
        </p:grpSpPr>
        <p:grpSp>
          <p:nvGrpSpPr>
            <p:cNvPr id="89" name="그룹 88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cxnSp>
        <p:nvCxnSpPr>
          <p:cNvPr id="180" name="직선 연결선 179"/>
          <p:cNvCxnSpPr/>
          <p:nvPr/>
        </p:nvCxnSpPr>
        <p:spPr>
          <a:xfrm>
            <a:off x="3769510" y="4052358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769510" y="453580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769510" y="5035189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3768350" y="25588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13:40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부상자 발생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지나가던 행인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추가로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함몰 도로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낙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768350" y="2933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응급조치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중구소방서 출동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 후송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768350" y="3314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14:10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교통통제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 경찰서 인근 지역 교통 통제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768350" y="36827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복구공사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중구청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도로복구 중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소요예정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768350" y="40701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17:00 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후송결과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경상으로 치료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사망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사망원인 뇌진탕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3768350" y="45527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유족 협의 예정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사망자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19:00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경에 유족협의를 위해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방문예정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768350" y="50670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사고현장 수습 완료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5" name="직사각형 10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" name="그룹 11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4" name="직사각형 19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</p:spTree>
    <p:extLst>
      <p:ext uri="{BB962C8B-B14F-4D97-AF65-F5344CB8AC3E}">
        <p14:creationId xmlns:p14="http://schemas.microsoft.com/office/powerpoint/2010/main" val="157664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4392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돌발통제 지도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등록순</a:t>
                      </a:r>
                      <a:r>
                        <a:rPr lang="en-US" altLang="ko-KR" sz="900" dirty="0" smtClean="0"/>
                        <a:t>(CCTV</a:t>
                      </a:r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돌발제목</a:t>
                      </a:r>
                      <a:r>
                        <a:rPr lang="en-US" altLang="ko-KR" sz="900" dirty="0" smtClean="0"/>
                        <a:t>+</a:t>
                      </a:r>
                      <a:r>
                        <a:rPr lang="ko-KR" altLang="en-US" sz="900" dirty="0" smtClean="0"/>
                        <a:t>상세내용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터치하면 해당 지역 표시 및 상세정보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권역별</a:t>
                      </a:r>
                      <a:r>
                        <a:rPr lang="ko-KR" altLang="en-US" sz="900" dirty="0" smtClean="0"/>
                        <a:t> 버튼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강남권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서북권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강북권</a:t>
                      </a:r>
                      <a:r>
                        <a:rPr lang="ko-KR" altLang="en-US" sz="900" baseline="0" dirty="0" smtClean="0"/>
                        <a:t> 선택 팝업 표시 해당 지역으로 이동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주요도로소통상황 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선택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터치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시 지도 위</a:t>
                      </a:r>
                      <a:r>
                        <a:rPr lang="ko-KR" altLang="en-US" sz="900" baseline="0" dirty="0" smtClean="0"/>
                        <a:t> 해당구간 이동 및 평균속도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소통상태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돌발 및 통제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돌발 및 통제 위치 </a:t>
                      </a:r>
                      <a:r>
                        <a:rPr lang="ko-KR" altLang="en-US" sz="900" dirty="0" smtClean="0"/>
                        <a:t>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교통관제 통계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데이터선정필요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단속카메라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18908" y="3986705"/>
            <a:ext cx="3037899" cy="1219303"/>
            <a:chOff x="7218908" y="3986706"/>
            <a:chExt cx="3037899" cy="1144920"/>
          </a:xfrm>
        </p:grpSpPr>
        <p:grpSp>
          <p:nvGrpSpPr>
            <p:cNvPr id="83" name="그룹 82"/>
            <p:cNvGrpSpPr/>
            <p:nvPr/>
          </p:nvGrpSpPr>
          <p:grpSpPr>
            <a:xfrm>
              <a:off x="7218908" y="3986706"/>
              <a:ext cx="1424760" cy="515681"/>
              <a:chOff x="7218908" y="3954121"/>
              <a:chExt cx="893428" cy="690606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/>
            <p:cNvSpPr/>
            <p:nvPr/>
          </p:nvSpPr>
          <p:spPr>
            <a:xfrm>
              <a:off x="7567487" y="4101689"/>
              <a:ext cx="727601" cy="291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/>
                <a:t>관제 </a:t>
              </a:r>
              <a:r>
                <a:rPr lang="ko-KR" altLang="en-US" sz="800" dirty="0" err="1"/>
                <a:t>차량수</a:t>
              </a:r>
              <a:r>
                <a:rPr lang="en-US" altLang="ko-KR" sz="800" dirty="0"/>
                <a:t>(</a:t>
              </a:r>
              <a:r>
                <a:rPr lang="ko-KR" altLang="en-US" sz="800" dirty="0"/>
                <a:t>대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8798332" y="3986706"/>
              <a:ext cx="1458475" cy="515681"/>
              <a:chOff x="7218908" y="3954121"/>
              <a:chExt cx="893428" cy="690606"/>
            </a:xfrm>
          </p:grpSpPr>
          <p:sp>
            <p:nvSpPr>
              <p:cNvPr id="89" name="직사각형 88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0" name="직선 연결선 89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218908" y="4615945"/>
              <a:ext cx="1424760" cy="515681"/>
              <a:chOff x="7218908" y="3954121"/>
              <a:chExt cx="893428" cy="69060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/>
            <p:cNvGrpSpPr/>
            <p:nvPr/>
          </p:nvGrpSpPr>
          <p:grpSpPr>
            <a:xfrm>
              <a:off x="8798332" y="4615945"/>
              <a:ext cx="1458475" cy="515681"/>
              <a:chOff x="7218908" y="3954121"/>
              <a:chExt cx="893428" cy="690606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직사각형 100"/>
            <p:cNvSpPr/>
            <p:nvPr/>
          </p:nvSpPr>
          <p:spPr>
            <a:xfrm>
              <a:off x="9082604" y="4101689"/>
              <a:ext cx="727601" cy="3001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err="1" smtClean="0"/>
                <a:t>재차현황</a:t>
              </a:r>
              <a:endParaRPr lang="en-US" altLang="ko-KR" sz="800" dirty="0" smtClean="0"/>
            </a:p>
            <a:p>
              <a:pPr algn="ctr">
                <a:lnSpc>
                  <a:spcPts val="1000"/>
                </a:lnSpc>
              </a:pPr>
              <a:r>
                <a:rPr lang="en-US" altLang="ko-KR" sz="800" dirty="0" smtClean="0"/>
                <a:t>(</a:t>
              </a:r>
              <a:r>
                <a:rPr lang="ko-KR" altLang="en-US" sz="800" dirty="0"/>
                <a:t>최근 </a:t>
              </a:r>
              <a:r>
                <a:rPr lang="en-US" altLang="ko-KR" sz="800" dirty="0"/>
                <a:t>1</a:t>
              </a:r>
              <a:r>
                <a:rPr lang="ko-KR" altLang="en-US" sz="800" dirty="0"/>
                <a:t>시간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7567487" y="4723728"/>
              <a:ext cx="727601" cy="2910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/>
                <a:t>돌발 </a:t>
              </a:r>
              <a:r>
                <a:rPr lang="ko-KR" altLang="en-US" sz="800" dirty="0" smtClean="0"/>
                <a:t>현황</a:t>
              </a:r>
              <a:endParaRPr lang="en-US" altLang="ko-KR" sz="800" dirty="0" smtClean="0"/>
            </a:p>
            <a:p>
              <a:pPr algn="ctr">
                <a:lnSpc>
                  <a:spcPts val="1000"/>
                </a:lnSpc>
              </a:pPr>
              <a:r>
                <a:rPr lang="en-US" altLang="ko-KR" sz="800" dirty="0" smtClean="0"/>
                <a:t>(</a:t>
              </a:r>
              <a:r>
                <a:rPr lang="ko-KR" altLang="en-US" sz="800" dirty="0"/>
                <a:t>최근 </a:t>
              </a:r>
              <a:r>
                <a:rPr lang="en-US" altLang="ko-KR" sz="800" dirty="0"/>
                <a:t>1</a:t>
              </a:r>
              <a:r>
                <a:rPr lang="ko-KR" altLang="en-US" sz="800" dirty="0"/>
                <a:t>시간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9082604" y="4723728"/>
              <a:ext cx="727601" cy="3001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/>
                <a:t>위반 현황</a:t>
              </a:r>
              <a:endParaRPr lang="en-US" altLang="ko-KR" sz="800" dirty="0" smtClean="0"/>
            </a:p>
            <a:p>
              <a:pPr algn="ctr">
                <a:lnSpc>
                  <a:spcPts val="1000"/>
                </a:lnSpc>
              </a:pPr>
              <a:r>
                <a:rPr lang="en-US" altLang="ko-KR" sz="800" dirty="0" smtClean="0"/>
                <a:t>(</a:t>
              </a:r>
              <a:r>
                <a:rPr lang="ko-KR" altLang="en-US" sz="800" dirty="0"/>
                <a:t>최근 </a:t>
              </a:r>
              <a:r>
                <a:rPr lang="en-US" altLang="ko-KR" sz="800" dirty="0"/>
                <a:t>1</a:t>
              </a:r>
              <a:r>
                <a:rPr lang="ko-KR" altLang="en-US" sz="800" dirty="0"/>
                <a:t>시간</a:t>
              </a:r>
              <a:r>
                <a:rPr lang="en-US" altLang="ko-KR" sz="800" dirty="0"/>
                <a:t>)</a:t>
              </a:r>
              <a:endParaRPr lang="ko-KR" altLang="en-US" sz="800" dirty="0"/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057289" y="2038504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061548" y="2227314"/>
            <a:ext cx="3168352" cy="509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동부간선도로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JC-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용비교동측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집회 및 행사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월곡역입구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연세로 대중교통전용지구 개통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057289" y="2804026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61548" y="3032215"/>
            <a:ext cx="2101576" cy="57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654317" y="3040410"/>
            <a:ext cx="792088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800" dirty="0" smtClean="0"/>
              <a:t>18.7km/h</a:t>
            </a:r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9307140" y="3032215"/>
            <a:ext cx="490711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서행</a:t>
            </a:r>
            <a:endParaRPr lang="en-US" altLang="ko-KR" sz="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원활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891597" y="3070998"/>
            <a:ext cx="396965" cy="2312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</a:t>
            </a: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2973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교통관제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644386"/>
            <a:ext cx="227182" cy="10635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  <a:extLst/>
        </p:spPr>
      </p:pic>
      <p:sp>
        <p:nvSpPr>
          <p:cNvPr id="119" name="타원 118"/>
          <p:cNvSpPr/>
          <p:nvPr/>
        </p:nvSpPr>
        <p:spPr>
          <a:xfrm>
            <a:off x="7137375" y="3064017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137375" y="2256403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교통관제상황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28" name="직사각형 127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3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6" name="직사각형 18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1" name="그룹 1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3" name="직사각형 18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타원 18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6" name="그룹 17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8" name="직사각형 17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9" name="타원 17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3" name="그룹 15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9" name="그룹 16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3" name="타원 17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직사각형 17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4" name="그룹 153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타원 16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직사각형 16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9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cxnSp>
        <p:nvCxnSpPr>
          <p:cNvPr id="198" name="직선 연결선 197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7715" y="3302244"/>
            <a:ext cx="971510" cy="8982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308109" y="320456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9" y="36715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20699" y="384571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20699" y="40105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18179</TotalTime>
  <Words>6349</Words>
  <Application>Microsoft Office PowerPoint</Application>
  <PresentationFormat>사용자 지정</PresentationFormat>
  <Paragraphs>2125</Paragraphs>
  <Slides>36</Slides>
  <Notes>36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Arial</vt:lpstr>
      <vt:lpstr>Malgun Gothic</vt:lpstr>
      <vt:lpstr>KoPub돋움체 Medium</vt:lpstr>
      <vt:lpstr>나눔고딕</vt:lpstr>
      <vt:lpstr>Times New Roman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738</cp:revision>
  <cp:lastPrinted>2016-11-15T14:29:30Z</cp:lastPrinted>
  <dcterms:created xsi:type="dcterms:W3CDTF">2014-06-17T14:38:15Z</dcterms:created>
  <dcterms:modified xsi:type="dcterms:W3CDTF">2016-11-15T14:30:52Z</dcterms:modified>
</cp:coreProperties>
</file>